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diagrams/colors1.xml" ContentType="application/vnd.openxmlformats-officedocument.drawingml.diagramColors+xml"/>
  <Override PartName="/ppt/diagrams/drawing2.xml" ContentType="application/vnd.ms-office.drawingml.diagramDrawing+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diagrams/quickStyle2.xml" ContentType="application/vnd.openxmlformats-officedocument.drawingml.diagramStyl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diagrams/layout2.xml" ContentType="application/vnd.openxmlformats-officedocument.drawingml.diagramLayout+xml"/>
  <Override PartName="/ppt/diagrams/layout1.xml" ContentType="application/vnd.openxmlformats-officedocument.drawingml.diagramLayout+xml"/>
  <Override PartName="/ppt/diagrams/data2.xml" ContentType="application/vnd.openxmlformats-officedocument.drawingml.diagramData+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diagrams/data1.xml" ContentType="application/vnd.openxmlformats-officedocument.drawingml.diagramData+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diagrams/colors2.xml" ContentType="application/vnd.openxmlformats-officedocument.drawingml.diagramColors+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diagrams/drawing1.xml" ContentType="application/vnd.ms-office.drawingml.diagramDrawing+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Default Extension="jpeg" ContentType="image/jpeg"/>
  <Override PartName="/ppt/slideLayouts/slideLayout3.xml" ContentType="application/vnd.openxmlformats-officedocument.presentationml.slideLayout+xml"/>
  <Override PartName="/ppt/diagrams/quickStyle1.xml" ContentType="application/vnd.openxmlformats-officedocument.drawingml.diagramStyl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6" r:id="rId1"/>
  </p:sldMasterIdLst>
  <p:sldIdLst>
    <p:sldId id="256" r:id="rId2"/>
    <p:sldId id="257" r:id="rId3"/>
    <p:sldId id="287" r:id="rId4"/>
    <p:sldId id="258" r:id="rId5"/>
    <p:sldId id="259" r:id="rId6"/>
    <p:sldId id="275" r:id="rId7"/>
    <p:sldId id="277" r:id="rId8"/>
    <p:sldId id="278" r:id="rId9"/>
    <p:sldId id="297" r:id="rId10"/>
    <p:sldId id="276" r:id="rId11"/>
    <p:sldId id="279" r:id="rId12"/>
    <p:sldId id="288" r:id="rId13"/>
    <p:sldId id="289" r:id="rId14"/>
    <p:sldId id="290" r:id="rId15"/>
    <p:sldId id="291" r:id="rId16"/>
    <p:sldId id="292" r:id="rId17"/>
    <p:sldId id="293" r:id="rId18"/>
    <p:sldId id="294" r:id="rId19"/>
    <p:sldId id="295" r:id="rId20"/>
    <p:sldId id="304" r:id="rId21"/>
    <p:sldId id="305" r:id="rId22"/>
    <p:sldId id="296" r:id="rId23"/>
    <p:sldId id="298" r:id="rId24"/>
    <p:sldId id="299" r:id="rId25"/>
    <p:sldId id="300" r:id="rId26"/>
    <p:sldId id="301" r:id="rId27"/>
    <p:sldId id="302" r:id="rId28"/>
    <p:sldId id="303" r:id="rId29"/>
    <p:sldId id="283" r:id="rId30"/>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6600"/>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p:cViewPr>
        <p:scale>
          <a:sx n="64" d="100"/>
          <a:sy n="64" d="100"/>
        </p:scale>
        <p:origin x="-1350" y="-222"/>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s>
</file>

<file path=ppt/diagrams/colors1.xml><?xml version="1.0" encoding="utf-8"?>
<dgm:colorsDef xmlns:dgm="http://schemas.openxmlformats.org/drawingml/2006/diagram" xmlns:a="http://schemas.openxmlformats.org/drawingml/2006/main" uniqueId="urn:microsoft.com/office/officeart/2005/8/colors/accent4_4">
  <dgm:title val=""/>
  <dgm:desc val=""/>
  <dgm:catLst>
    <dgm:cat type="accent4" pri="11400"/>
  </dgm:catLst>
  <dgm:styleLbl name="node0">
    <dgm:fillClrLst meth="cycle">
      <a:schemeClr val="accent4">
        <a:shade val="60000"/>
      </a:schemeClr>
    </dgm:fillClrLst>
    <dgm:linClrLst meth="repeat">
      <a:schemeClr val="lt1"/>
    </dgm:linClrLst>
    <dgm:effectClrLst/>
    <dgm:txLinClrLst/>
    <dgm:txFillClrLst/>
    <dgm:txEffectClrLst/>
  </dgm:styleLbl>
  <dgm:styleLbl name="node1">
    <dgm:fillClrLst meth="cycle">
      <a:schemeClr val="accent4">
        <a:shade val="50000"/>
      </a:schemeClr>
      <a:schemeClr val="accent4">
        <a:tint val="55000"/>
      </a:schemeClr>
    </dgm:fillClrLst>
    <dgm:linClrLst meth="repeat">
      <a:schemeClr val="lt1"/>
    </dgm:linClrLst>
    <dgm:effectClrLst/>
    <dgm:txLinClrLst/>
    <dgm:txFillClrLst/>
    <dgm:txEffectClrLst/>
  </dgm:styleLbl>
  <dgm:styleLbl name="alignNode1">
    <dgm:fillClrLst meth="cycle">
      <a:schemeClr val="accent4">
        <a:shade val="50000"/>
      </a:schemeClr>
      <a:schemeClr val="accent4">
        <a:tint val="55000"/>
      </a:schemeClr>
    </dgm:fillClrLst>
    <dgm:linClrLst meth="cycle">
      <a:schemeClr val="accent4">
        <a:shade val="50000"/>
      </a:schemeClr>
      <a:schemeClr val="accent4">
        <a:tint val="55000"/>
      </a:schemeClr>
    </dgm:linClrLst>
    <dgm:effectClrLst/>
    <dgm:txLinClrLst/>
    <dgm:txFillClrLst/>
    <dgm:txEffectClrLst/>
  </dgm:styleLbl>
  <dgm:styleLbl name="lnNode1">
    <dgm:fillClrLst meth="cycle">
      <a:schemeClr val="accent4">
        <a:shade val="50000"/>
      </a:schemeClr>
      <a:schemeClr val="accent4">
        <a:tint val="55000"/>
      </a:schemeClr>
    </dgm:fillClrLst>
    <dgm:linClrLst meth="repeat">
      <a:schemeClr val="lt1"/>
    </dgm:linClrLst>
    <dgm:effectClrLst/>
    <dgm:txLinClrLst/>
    <dgm:txFillClrLst/>
    <dgm:txEffectClrLst/>
  </dgm:styleLbl>
  <dgm:styleLbl name="vennNode1">
    <dgm:fillClrLst meth="cycle">
      <a:schemeClr val="accent4">
        <a:shade val="80000"/>
        <a:alpha val="50000"/>
      </a:schemeClr>
      <a:schemeClr val="accent4">
        <a:tint val="50000"/>
        <a:alpha val="50000"/>
      </a:schemeClr>
    </dgm:fillClrLst>
    <dgm:linClrLst meth="repeat">
      <a:schemeClr val="lt1"/>
    </dgm:linClrLst>
    <dgm:effectClrLst/>
    <dgm:txLinClrLst/>
    <dgm:txFillClrLst/>
    <dgm:txEffectClrLst/>
  </dgm:styleLbl>
  <dgm:styleLbl name="node2">
    <dgm:fillClrLst>
      <a:schemeClr val="accent4">
        <a:shade val="80000"/>
      </a:schemeClr>
    </dgm:fillClrLst>
    <dgm:linClrLst meth="repeat">
      <a:schemeClr val="lt1"/>
    </dgm:linClrLst>
    <dgm:effectClrLst/>
    <dgm:txLinClrLst/>
    <dgm:txFillClrLst/>
    <dgm:txEffectClrLst/>
  </dgm:styleLbl>
  <dgm:styleLbl name="node3">
    <dgm:fillClrLst>
      <a:schemeClr val="accent4">
        <a:tint val="99000"/>
      </a:schemeClr>
    </dgm:fillClrLst>
    <dgm:linClrLst meth="repeat">
      <a:schemeClr val="lt1"/>
    </dgm:linClrLst>
    <dgm:effectClrLst/>
    <dgm:txLinClrLst/>
    <dgm:txFillClrLst/>
    <dgm:txEffectClrLst/>
  </dgm:styleLbl>
  <dgm:styleLbl name="node4">
    <dgm:fillClrLst>
      <a:schemeClr val="accent4">
        <a:tint val="70000"/>
      </a:schemeClr>
    </dgm:fillClrLst>
    <dgm:linClrLst meth="repeat">
      <a:schemeClr val="lt1"/>
    </dgm:linClrLst>
    <dgm:effectClrLst/>
    <dgm:txLinClrLst/>
    <dgm:txFillClrLst/>
    <dgm:txEffectClrLst/>
  </dgm:styleLbl>
  <dgm:styleLbl name="fgImgPlace1">
    <dgm:fillClrLst>
      <a:schemeClr val="accent4">
        <a:tint val="50000"/>
      </a:schemeClr>
      <a:schemeClr val="accent4">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4">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4">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4">
        <a:shade val="90000"/>
      </a:schemeClr>
      <a:schemeClr val="accent4">
        <a:tint val="50000"/>
      </a:schemeClr>
    </dgm:fillClrLst>
    <dgm:linClrLst meth="cycle">
      <a:schemeClr val="accent4">
        <a:shade val="90000"/>
      </a:schemeClr>
      <a:schemeClr val="accent4">
        <a:tint val="50000"/>
      </a:schemeClr>
    </dgm:linClrLst>
    <dgm:effectClrLst/>
    <dgm:txLinClrLst/>
    <dgm:txFillClrLst/>
    <dgm:txEffectClrLst/>
  </dgm:styleLbl>
  <dgm:styleLbl name="fgSibTrans2D1">
    <dgm:fillClrLst meth="cycle">
      <a:schemeClr val="accent4">
        <a:shade val="90000"/>
      </a:schemeClr>
      <a:schemeClr val="accent4">
        <a:tint val="50000"/>
      </a:schemeClr>
    </dgm:fillClrLst>
    <dgm:linClrLst meth="cycle">
      <a:schemeClr val="accent4">
        <a:shade val="90000"/>
      </a:schemeClr>
      <a:schemeClr val="accent4">
        <a:tint val="50000"/>
      </a:schemeClr>
    </dgm:linClrLst>
    <dgm:effectClrLst/>
    <dgm:txLinClrLst/>
    <dgm:txFillClrLst/>
    <dgm:txEffectClrLst/>
  </dgm:styleLbl>
  <dgm:styleLbl name="bgSibTrans2D1">
    <dgm:fillClrLst meth="cycle">
      <a:schemeClr val="accent4">
        <a:shade val="90000"/>
      </a:schemeClr>
      <a:schemeClr val="accent4">
        <a:tint val="50000"/>
      </a:schemeClr>
    </dgm:fillClrLst>
    <dgm:linClrLst meth="cycle">
      <a:schemeClr val="accent4">
        <a:shade val="90000"/>
      </a:schemeClr>
      <a:schemeClr val="accent4">
        <a:tint val="50000"/>
      </a:schemeClr>
    </dgm:linClrLst>
    <dgm:effectClrLst/>
    <dgm:txLinClrLst/>
    <dgm:txFillClrLst/>
    <dgm:txEffectClrLst/>
  </dgm:styleLbl>
  <dgm:styleLbl name="sibTrans1D1">
    <dgm:fillClrLst meth="cycle">
      <a:schemeClr val="accent4">
        <a:shade val="90000"/>
      </a:schemeClr>
      <a:schemeClr val="accent4">
        <a:tint val="50000"/>
      </a:schemeClr>
    </dgm:fillClrLst>
    <dgm:linClrLst meth="cycle">
      <a:schemeClr val="accent4">
        <a:shade val="90000"/>
      </a:schemeClr>
      <a:schemeClr val="accent4">
        <a:tint val="50000"/>
      </a:schemeClr>
    </dgm:linClrLst>
    <dgm:effectClrLst/>
    <dgm:txLinClrLst/>
    <dgm:txFillClrLst meth="repeat">
      <a:schemeClr val="tx1"/>
    </dgm:txFillClrLst>
    <dgm:txEffectClrLst/>
  </dgm:styleLbl>
  <dgm:styleLbl name="callout">
    <dgm:fillClrLst meth="repeat">
      <a:schemeClr val="accent4"/>
    </dgm:fillClrLst>
    <dgm:linClrLst meth="repeat">
      <a:schemeClr val="accent4"/>
    </dgm:linClrLst>
    <dgm:effectClrLst/>
    <dgm:txLinClrLst/>
    <dgm:txFillClrLst meth="repeat">
      <a:schemeClr val="tx1"/>
    </dgm:txFillClrLst>
    <dgm:txEffectClrLst/>
  </dgm:styleLbl>
  <dgm:styleLbl name="asst0">
    <dgm:fillClrLst meth="repeat">
      <a:schemeClr val="accent4">
        <a:shade val="80000"/>
      </a:schemeClr>
    </dgm:fillClrLst>
    <dgm:linClrLst meth="repeat">
      <a:schemeClr val="lt1"/>
    </dgm:linClrLst>
    <dgm:effectClrLst/>
    <dgm:txLinClrLst/>
    <dgm:txFillClrLst/>
    <dgm:txEffectClrLst/>
  </dgm:styleLbl>
  <dgm:styleLbl name="asst1">
    <dgm:fillClrLst meth="repeat">
      <a:schemeClr val="accent4">
        <a:shade val="80000"/>
      </a:schemeClr>
    </dgm:fillClrLst>
    <dgm:linClrLst meth="repeat">
      <a:schemeClr val="lt1"/>
    </dgm:linClrLst>
    <dgm:effectClrLst/>
    <dgm:txLinClrLst/>
    <dgm:txFillClrLst/>
    <dgm:txEffectClrLst/>
  </dgm:styleLbl>
  <dgm:styleLbl name="asst2">
    <dgm:fillClrLst>
      <a:schemeClr val="accent4">
        <a:tint val="90000"/>
      </a:schemeClr>
    </dgm:fillClrLst>
    <dgm:linClrLst meth="repeat">
      <a:schemeClr val="lt1"/>
    </dgm:linClrLst>
    <dgm:effectClrLst/>
    <dgm:txLinClrLst/>
    <dgm:txFillClrLst/>
    <dgm:txEffectClrLst/>
  </dgm:styleLbl>
  <dgm:styleLbl name="asst3">
    <dgm:fillClrLst>
      <a:schemeClr val="accent4">
        <a:tint val="70000"/>
      </a:schemeClr>
    </dgm:fillClrLst>
    <dgm:linClrLst meth="repeat">
      <a:schemeClr val="lt1"/>
    </dgm:linClrLst>
    <dgm:effectClrLst/>
    <dgm:txLinClrLst/>
    <dgm:txFillClrLst/>
    <dgm:txEffectClrLst/>
  </dgm:styleLbl>
  <dgm:styleLbl name="asst4">
    <dgm:fillClrLst>
      <a:schemeClr val="accent4">
        <a:tint val="50000"/>
      </a:schemeClr>
    </dgm:fillClrLst>
    <dgm:linClrLst meth="repeat">
      <a:schemeClr val="lt1"/>
    </dgm:linClrLst>
    <dgm:effectClrLst/>
    <dgm:txLinClrLst/>
    <dgm:txFillClrLst/>
    <dgm:txEffectClrLst/>
  </dgm:styleLbl>
  <dgm:styleLbl name="parChTrans2D1">
    <dgm:fillClrLst meth="repeat">
      <a:schemeClr val="accent4">
        <a:tint val="60000"/>
      </a:schemeClr>
    </dgm:fillClrLst>
    <dgm:linClrLst meth="repeat">
      <a:schemeClr val="accent4">
        <a:shade val="80000"/>
      </a:schemeClr>
    </dgm:linClrLst>
    <dgm:effectClrLst/>
    <dgm:txLinClrLst/>
    <dgm:txFillClrLst/>
    <dgm:txEffectClrLst/>
  </dgm:styleLbl>
  <dgm:styleLbl name="parChTrans2D2">
    <dgm:fillClrLst meth="repeat">
      <a:schemeClr val="accent4">
        <a:tint val="90000"/>
      </a:schemeClr>
    </dgm:fillClrLst>
    <dgm:linClrLst meth="repeat">
      <a:schemeClr val="accent4">
        <a:tint val="90000"/>
      </a:schemeClr>
    </dgm:linClrLst>
    <dgm:effectClrLst/>
    <dgm:txLinClrLst/>
    <dgm:txFillClrLst/>
    <dgm:txEffectClrLst/>
  </dgm:styleLbl>
  <dgm:styleLbl name="parChTrans2D3">
    <dgm:fillClrLst meth="repeat">
      <a:schemeClr val="accent4">
        <a:tint val="70000"/>
      </a:schemeClr>
    </dgm:fillClrLst>
    <dgm:linClrLst meth="repeat">
      <a:schemeClr val="accent4">
        <a:tint val="70000"/>
      </a:schemeClr>
    </dgm:linClrLst>
    <dgm:effectClrLst/>
    <dgm:txLinClrLst/>
    <dgm:txFillClrLst/>
    <dgm:txEffectClrLst/>
  </dgm:styleLbl>
  <dgm:styleLbl name="parChTrans2D4">
    <dgm:fillClrLst meth="repeat">
      <a:schemeClr val="accent4">
        <a:tint val="50000"/>
      </a:schemeClr>
    </dgm:fillClrLst>
    <dgm:linClrLst meth="repeat">
      <a:schemeClr val="accent4">
        <a:tint val="50000"/>
      </a:schemeClr>
    </dgm:linClrLst>
    <dgm:effectClrLst/>
    <dgm:txLinClrLst/>
    <dgm:txFillClrLst meth="repeat">
      <a:schemeClr val="dk1"/>
    </dgm:txFillClrLst>
    <dgm:txEffectClrLst/>
  </dgm:styleLbl>
  <dgm:styleLbl name="parChTrans1D1">
    <dgm:fillClrLst meth="repeat">
      <a:schemeClr val="accent4">
        <a:shade val="80000"/>
      </a:schemeClr>
    </dgm:fillClrLst>
    <dgm:linClrLst meth="repeat">
      <a:schemeClr val="accent4">
        <a:shade val="80000"/>
      </a:schemeClr>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4">
        <a:tint val="90000"/>
      </a:schemeClr>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4">
        <a:tint val="70000"/>
      </a:schemeClr>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4">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4">
        <a:shade val="50000"/>
      </a:schemeClr>
      <a:schemeClr val="accent4">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4">
        <a:shade val="50000"/>
      </a:schemeClr>
      <a:schemeClr val="accent4">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4">
        <a:shade val="50000"/>
      </a:schemeClr>
      <a:schemeClr val="accent4">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4">
        <a:shade val="50000"/>
      </a:schemeClr>
      <a:schemeClr val="accent4">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4">
        <a:shade val="50000"/>
      </a:schemeClr>
      <a:schemeClr val="accent4">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4"/>
    </dgm:linClrLst>
    <dgm:effectClrLst/>
    <dgm:txLinClrLst/>
    <dgm:txFillClrLst meth="repeat">
      <a:schemeClr val="dk1"/>
    </dgm:txFillClrLst>
    <dgm:txEffectClrLst/>
  </dgm:styleLbl>
  <dgm:styleLbl name="solidBgAcc1">
    <dgm:fillClrLst meth="repeat">
      <a:schemeClr val="lt1"/>
    </dgm:fillClrLst>
    <dgm:linClrLst meth="repeat">
      <a:schemeClr val="accent4"/>
    </dgm:linClrLst>
    <dgm:effectClrLst/>
    <dgm:txLinClrLst/>
    <dgm:txFillClrLst meth="repeat">
      <a:schemeClr val="dk1"/>
    </dgm:txFillClrLst>
    <dgm:txEffectClrLst/>
  </dgm:styleLbl>
  <dgm:styleLbl name="fgAccFollowNode1">
    <dgm:fillClrLst meth="repeat">
      <a:schemeClr val="accent4">
        <a:alpha val="90000"/>
        <a:tint val="55000"/>
      </a:schemeClr>
    </dgm:fillClrLst>
    <dgm:linClrLst meth="repeat">
      <a:schemeClr val="accent4">
        <a:alpha val="90000"/>
        <a:tint val="55000"/>
      </a:schemeClr>
    </dgm:linClrLst>
    <dgm:effectClrLst/>
    <dgm:txLinClrLst/>
    <dgm:txFillClrLst meth="repeat">
      <a:schemeClr val="dk1"/>
    </dgm:txFillClrLst>
    <dgm:txEffectClrLst/>
  </dgm:styleLbl>
  <dgm:styleLbl name="alignAccFollowNode1">
    <dgm:fillClrLst meth="repeat">
      <a:schemeClr val="accent4">
        <a:alpha val="90000"/>
        <a:tint val="55000"/>
      </a:schemeClr>
    </dgm:fillClrLst>
    <dgm:linClrLst meth="repeat">
      <a:schemeClr val="accent4">
        <a:alpha val="90000"/>
        <a:tint val="55000"/>
      </a:schemeClr>
    </dgm:linClrLst>
    <dgm:effectClrLst/>
    <dgm:txLinClrLst/>
    <dgm:txFillClrLst meth="repeat">
      <a:schemeClr val="dk1"/>
    </dgm:txFillClrLst>
    <dgm:txEffectClrLst/>
  </dgm:styleLbl>
  <dgm:styleLbl name="bgAccFollowNode1">
    <dgm:fillClrLst meth="repeat">
      <a:schemeClr val="accent4">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4">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4">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4">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4">
        <a:tint val="50000"/>
      </a:schemeClr>
    </dgm:linClrLst>
    <dgm:effectClrLst/>
    <dgm:txLinClrLst/>
    <dgm:txFillClrLst meth="repeat">
      <a:schemeClr val="dk1"/>
    </dgm:txFillClrLst>
    <dgm:txEffectClrLst/>
  </dgm:styleLbl>
  <dgm:styleLbl name="bgShp">
    <dgm:fillClrLst meth="repeat">
      <a:schemeClr val="accent4">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55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4_4">
  <dgm:title val=""/>
  <dgm:desc val=""/>
  <dgm:catLst>
    <dgm:cat type="accent4" pri="11400"/>
  </dgm:catLst>
  <dgm:styleLbl name="node0">
    <dgm:fillClrLst meth="cycle">
      <a:schemeClr val="accent4">
        <a:shade val="60000"/>
      </a:schemeClr>
    </dgm:fillClrLst>
    <dgm:linClrLst meth="repeat">
      <a:schemeClr val="lt1"/>
    </dgm:linClrLst>
    <dgm:effectClrLst/>
    <dgm:txLinClrLst/>
    <dgm:txFillClrLst/>
    <dgm:txEffectClrLst/>
  </dgm:styleLbl>
  <dgm:styleLbl name="node1">
    <dgm:fillClrLst meth="cycle">
      <a:schemeClr val="accent4">
        <a:shade val="50000"/>
      </a:schemeClr>
      <a:schemeClr val="accent4">
        <a:tint val="55000"/>
      </a:schemeClr>
    </dgm:fillClrLst>
    <dgm:linClrLst meth="repeat">
      <a:schemeClr val="lt1"/>
    </dgm:linClrLst>
    <dgm:effectClrLst/>
    <dgm:txLinClrLst/>
    <dgm:txFillClrLst/>
    <dgm:txEffectClrLst/>
  </dgm:styleLbl>
  <dgm:styleLbl name="alignNode1">
    <dgm:fillClrLst meth="cycle">
      <a:schemeClr val="accent4">
        <a:shade val="50000"/>
      </a:schemeClr>
      <a:schemeClr val="accent4">
        <a:tint val="55000"/>
      </a:schemeClr>
    </dgm:fillClrLst>
    <dgm:linClrLst meth="cycle">
      <a:schemeClr val="accent4">
        <a:shade val="50000"/>
      </a:schemeClr>
      <a:schemeClr val="accent4">
        <a:tint val="55000"/>
      </a:schemeClr>
    </dgm:linClrLst>
    <dgm:effectClrLst/>
    <dgm:txLinClrLst/>
    <dgm:txFillClrLst/>
    <dgm:txEffectClrLst/>
  </dgm:styleLbl>
  <dgm:styleLbl name="lnNode1">
    <dgm:fillClrLst meth="cycle">
      <a:schemeClr val="accent4">
        <a:shade val="50000"/>
      </a:schemeClr>
      <a:schemeClr val="accent4">
        <a:tint val="55000"/>
      </a:schemeClr>
    </dgm:fillClrLst>
    <dgm:linClrLst meth="repeat">
      <a:schemeClr val="lt1"/>
    </dgm:linClrLst>
    <dgm:effectClrLst/>
    <dgm:txLinClrLst/>
    <dgm:txFillClrLst/>
    <dgm:txEffectClrLst/>
  </dgm:styleLbl>
  <dgm:styleLbl name="vennNode1">
    <dgm:fillClrLst meth="cycle">
      <a:schemeClr val="accent4">
        <a:shade val="80000"/>
        <a:alpha val="50000"/>
      </a:schemeClr>
      <a:schemeClr val="accent4">
        <a:tint val="50000"/>
        <a:alpha val="50000"/>
      </a:schemeClr>
    </dgm:fillClrLst>
    <dgm:linClrLst meth="repeat">
      <a:schemeClr val="lt1"/>
    </dgm:linClrLst>
    <dgm:effectClrLst/>
    <dgm:txLinClrLst/>
    <dgm:txFillClrLst/>
    <dgm:txEffectClrLst/>
  </dgm:styleLbl>
  <dgm:styleLbl name="node2">
    <dgm:fillClrLst>
      <a:schemeClr val="accent4">
        <a:shade val="80000"/>
      </a:schemeClr>
    </dgm:fillClrLst>
    <dgm:linClrLst meth="repeat">
      <a:schemeClr val="lt1"/>
    </dgm:linClrLst>
    <dgm:effectClrLst/>
    <dgm:txLinClrLst/>
    <dgm:txFillClrLst/>
    <dgm:txEffectClrLst/>
  </dgm:styleLbl>
  <dgm:styleLbl name="node3">
    <dgm:fillClrLst>
      <a:schemeClr val="accent4">
        <a:tint val="99000"/>
      </a:schemeClr>
    </dgm:fillClrLst>
    <dgm:linClrLst meth="repeat">
      <a:schemeClr val="lt1"/>
    </dgm:linClrLst>
    <dgm:effectClrLst/>
    <dgm:txLinClrLst/>
    <dgm:txFillClrLst/>
    <dgm:txEffectClrLst/>
  </dgm:styleLbl>
  <dgm:styleLbl name="node4">
    <dgm:fillClrLst>
      <a:schemeClr val="accent4">
        <a:tint val="70000"/>
      </a:schemeClr>
    </dgm:fillClrLst>
    <dgm:linClrLst meth="repeat">
      <a:schemeClr val="lt1"/>
    </dgm:linClrLst>
    <dgm:effectClrLst/>
    <dgm:txLinClrLst/>
    <dgm:txFillClrLst/>
    <dgm:txEffectClrLst/>
  </dgm:styleLbl>
  <dgm:styleLbl name="fgImgPlace1">
    <dgm:fillClrLst>
      <a:schemeClr val="accent4">
        <a:tint val="50000"/>
      </a:schemeClr>
      <a:schemeClr val="accent4">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4">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4">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4">
        <a:shade val="90000"/>
      </a:schemeClr>
      <a:schemeClr val="accent4">
        <a:tint val="50000"/>
      </a:schemeClr>
    </dgm:fillClrLst>
    <dgm:linClrLst meth="cycle">
      <a:schemeClr val="accent4">
        <a:shade val="90000"/>
      </a:schemeClr>
      <a:schemeClr val="accent4">
        <a:tint val="50000"/>
      </a:schemeClr>
    </dgm:linClrLst>
    <dgm:effectClrLst/>
    <dgm:txLinClrLst/>
    <dgm:txFillClrLst/>
    <dgm:txEffectClrLst/>
  </dgm:styleLbl>
  <dgm:styleLbl name="fgSibTrans2D1">
    <dgm:fillClrLst meth="cycle">
      <a:schemeClr val="accent4">
        <a:shade val="90000"/>
      </a:schemeClr>
      <a:schemeClr val="accent4">
        <a:tint val="50000"/>
      </a:schemeClr>
    </dgm:fillClrLst>
    <dgm:linClrLst meth="cycle">
      <a:schemeClr val="accent4">
        <a:shade val="90000"/>
      </a:schemeClr>
      <a:schemeClr val="accent4">
        <a:tint val="50000"/>
      </a:schemeClr>
    </dgm:linClrLst>
    <dgm:effectClrLst/>
    <dgm:txLinClrLst/>
    <dgm:txFillClrLst/>
    <dgm:txEffectClrLst/>
  </dgm:styleLbl>
  <dgm:styleLbl name="bgSibTrans2D1">
    <dgm:fillClrLst meth="cycle">
      <a:schemeClr val="accent4">
        <a:shade val="90000"/>
      </a:schemeClr>
      <a:schemeClr val="accent4">
        <a:tint val="50000"/>
      </a:schemeClr>
    </dgm:fillClrLst>
    <dgm:linClrLst meth="cycle">
      <a:schemeClr val="accent4">
        <a:shade val="90000"/>
      </a:schemeClr>
      <a:schemeClr val="accent4">
        <a:tint val="50000"/>
      </a:schemeClr>
    </dgm:linClrLst>
    <dgm:effectClrLst/>
    <dgm:txLinClrLst/>
    <dgm:txFillClrLst/>
    <dgm:txEffectClrLst/>
  </dgm:styleLbl>
  <dgm:styleLbl name="sibTrans1D1">
    <dgm:fillClrLst meth="cycle">
      <a:schemeClr val="accent4">
        <a:shade val="90000"/>
      </a:schemeClr>
      <a:schemeClr val="accent4">
        <a:tint val="50000"/>
      </a:schemeClr>
    </dgm:fillClrLst>
    <dgm:linClrLst meth="cycle">
      <a:schemeClr val="accent4">
        <a:shade val="90000"/>
      </a:schemeClr>
      <a:schemeClr val="accent4">
        <a:tint val="50000"/>
      </a:schemeClr>
    </dgm:linClrLst>
    <dgm:effectClrLst/>
    <dgm:txLinClrLst/>
    <dgm:txFillClrLst meth="repeat">
      <a:schemeClr val="tx1"/>
    </dgm:txFillClrLst>
    <dgm:txEffectClrLst/>
  </dgm:styleLbl>
  <dgm:styleLbl name="callout">
    <dgm:fillClrLst meth="repeat">
      <a:schemeClr val="accent4"/>
    </dgm:fillClrLst>
    <dgm:linClrLst meth="repeat">
      <a:schemeClr val="accent4"/>
    </dgm:linClrLst>
    <dgm:effectClrLst/>
    <dgm:txLinClrLst/>
    <dgm:txFillClrLst meth="repeat">
      <a:schemeClr val="tx1"/>
    </dgm:txFillClrLst>
    <dgm:txEffectClrLst/>
  </dgm:styleLbl>
  <dgm:styleLbl name="asst0">
    <dgm:fillClrLst meth="repeat">
      <a:schemeClr val="accent4">
        <a:shade val="80000"/>
      </a:schemeClr>
    </dgm:fillClrLst>
    <dgm:linClrLst meth="repeat">
      <a:schemeClr val="lt1"/>
    </dgm:linClrLst>
    <dgm:effectClrLst/>
    <dgm:txLinClrLst/>
    <dgm:txFillClrLst/>
    <dgm:txEffectClrLst/>
  </dgm:styleLbl>
  <dgm:styleLbl name="asst1">
    <dgm:fillClrLst meth="repeat">
      <a:schemeClr val="accent4">
        <a:shade val="80000"/>
      </a:schemeClr>
    </dgm:fillClrLst>
    <dgm:linClrLst meth="repeat">
      <a:schemeClr val="lt1"/>
    </dgm:linClrLst>
    <dgm:effectClrLst/>
    <dgm:txLinClrLst/>
    <dgm:txFillClrLst/>
    <dgm:txEffectClrLst/>
  </dgm:styleLbl>
  <dgm:styleLbl name="asst2">
    <dgm:fillClrLst>
      <a:schemeClr val="accent4">
        <a:tint val="90000"/>
      </a:schemeClr>
    </dgm:fillClrLst>
    <dgm:linClrLst meth="repeat">
      <a:schemeClr val="lt1"/>
    </dgm:linClrLst>
    <dgm:effectClrLst/>
    <dgm:txLinClrLst/>
    <dgm:txFillClrLst/>
    <dgm:txEffectClrLst/>
  </dgm:styleLbl>
  <dgm:styleLbl name="asst3">
    <dgm:fillClrLst>
      <a:schemeClr val="accent4">
        <a:tint val="70000"/>
      </a:schemeClr>
    </dgm:fillClrLst>
    <dgm:linClrLst meth="repeat">
      <a:schemeClr val="lt1"/>
    </dgm:linClrLst>
    <dgm:effectClrLst/>
    <dgm:txLinClrLst/>
    <dgm:txFillClrLst/>
    <dgm:txEffectClrLst/>
  </dgm:styleLbl>
  <dgm:styleLbl name="asst4">
    <dgm:fillClrLst>
      <a:schemeClr val="accent4">
        <a:tint val="50000"/>
      </a:schemeClr>
    </dgm:fillClrLst>
    <dgm:linClrLst meth="repeat">
      <a:schemeClr val="lt1"/>
    </dgm:linClrLst>
    <dgm:effectClrLst/>
    <dgm:txLinClrLst/>
    <dgm:txFillClrLst/>
    <dgm:txEffectClrLst/>
  </dgm:styleLbl>
  <dgm:styleLbl name="parChTrans2D1">
    <dgm:fillClrLst meth="repeat">
      <a:schemeClr val="accent4">
        <a:tint val="60000"/>
      </a:schemeClr>
    </dgm:fillClrLst>
    <dgm:linClrLst meth="repeat">
      <a:schemeClr val="accent4">
        <a:shade val="80000"/>
      </a:schemeClr>
    </dgm:linClrLst>
    <dgm:effectClrLst/>
    <dgm:txLinClrLst/>
    <dgm:txFillClrLst/>
    <dgm:txEffectClrLst/>
  </dgm:styleLbl>
  <dgm:styleLbl name="parChTrans2D2">
    <dgm:fillClrLst meth="repeat">
      <a:schemeClr val="accent4">
        <a:tint val="90000"/>
      </a:schemeClr>
    </dgm:fillClrLst>
    <dgm:linClrLst meth="repeat">
      <a:schemeClr val="accent4">
        <a:tint val="90000"/>
      </a:schemeClr>
    </dgm:linClrLst>
    <dgm:effectClrLst/>
    <dgm:txLinClrLst/>
    <dgm:txFillClrLst/>
    <dgm:txEffectClrLst/>
  </dgm:styleLbl>
  <dgm:styleLbl name="parChTrans2D3">
    <dgm:fillClrLst meth="repeat">
      <a:schemeClr val="accent4">
        <a:tint val="70000"/>
      </a:schemeClr>
    </dgm:fillClrLst>
    <dgm:linClrLst meth="repeat">
      <a:schemeClr val="accent4">
        <a:tint val="70000"/>
      </a:schemeClr>
    </dgm:linClrLst>
    <dgm:effectClrLst/>
    <dgm:txLinClrLst/>
    <dgm:txFillClrLst/>
    <dgm:txEffectClrLst/>
  </dgm:styleLbl>
  <dgm:styleLbl name="parChTrans2D4">
    <dgm:fillClrLst meth="repeat">
      <a:schemeClr val="accent4">
        <a:tint val="50000"/>
      </a:schemeClr>
    </dgm:fillClrLst>
    <dgm:linClrLst meth="repeat">
      <a:schemeClr val="accent4">
        <a:tint val="50000"/>
      </a:schemeClr>
    </dgm:linClrLst>
    <dgm:effectClrLst/>
    <dgm:txLinClrLst/>
    <dgm:txFillClrLst meth="repeat">
      <a:schemeClr val="dk1"/>
    </dgm:txFillClrLst>
    <dgm:txEffectClrLst/>
  </dgm:styleLbl>
  <dgm:styleLbl name="parChTrans1D1">
    <dgm:fillClrLst meth="repeat">
      <a:schemeClr val="accent4">
        <a:shade val="80000"/>
      </a:schemeClr>
    </dgm:fillClrLst>
    <dgm:linClrLst meth="repeat">
      <a:schemeClr val="accent4">
        <a:shade val="80000"/>
      </a:schemeClr>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4">
        <a:tint val="90000"/>
      </a:schemeClr>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4">
        <a:tint val="70000"/>
      </a:schemeClr>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4">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4">
        <a:shade val="50000"/>
      </a:schemeClr>
      <a:schemeClr val="accent4">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4">
        <a:shade val="50000"/>
      </a:schemeClr>
      <a:schemeClr val="accent4">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4">
        <a:shade val="50000"/>
      </a:schemeClr>
      <a:schemeClr val="accent4">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4">
        <a:shade val="50000"/>
      </a:schemeClr>
      <a:schemeClr val="accent4">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4">
        <a:shade val="50000"/>
      </a:schemeClr>
      <a:schemeClr val="accent4">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4"/>
    </dgm:linClrLst>
    <dgm:effectClrLst/>
    <dgm:txLinClrLst/>
    <dgm:txFillClrLst meth="repeat">
      <a:schemeClr val="dk1"/>
    </dgm:txFillClrLst>
    <dgm:txEffectClrLst/>
  </dgm:styleLbl>
  <dgm:styleLbl name="solidBgAcc1">
    <dgm:fillClrLst meth="repeat">
      <a:schemeClr val="lt1"/>
    </dgm:fillClrLst>
    <dgm:linClrLst meth="repeat">
      <a:schemeClr val="accent4"/>
    </dgm:linClrLst>
    <dgm:effectClrLst/>
    <dgm:txLinClrLst/>
    <dgm:txFillClrLst meth="repeat">
      <a:schemeClr val="dk1"/>
    </dgm:txFillClrLst>
    <dgm:txEffectClrLst/>
  </dgm:styleLbl>
  <dgm:styleLbl name="fgAccFollowNode1">
    <dgm:fillClrLst meth="repeat">
      <a:schemeClr val="accent4">
        <a:alpha val="90000"/>
        <a:tint val="55000"/>
      </a:schemeClr>
    </dgm:fillClrLst>
    <dgm:linClrLst meth="repeat">
      <a:schemeClr val="accent4">
        <a:alpha val="90000"/>
        <a:tint val="55000"/>
      </a:schemeClr>
    </dgm:linClrLst>
    <dgm:effectClrLst/>
    <dgm:txLinClrLst/>
    <dgm:txFillClrLst meth="repeat">
      <a:schemeClr val="dk1"/>
    </dgm:txFillClrLst>
    <dgm:txEffectClrLst/>
  </dgm:styleLbl>
  <dgm:styleLbl name="alignAccFollowNode1">
    <dgm:fillClrLst meth="repeat">
      <a:schemeClr val="accent4">
        <a:alpha val="90000"/>
        <a:tint val="55000"/>
      </a:schemeClr>
    </dgm:fillClrLst>
    <dgm:linClrLst meth="repeat">
      <a:schemeClr val="accent4">
        <a:alpha val="90000"/>
        <a:tint val="55000"/>
      </a:schemeClr>
    </dgm:linClrLst>
    <dgm:effectClrLst/>
    <dgm:txLinClrLst/>
    <dgm:txFillClrLst meth="repeat">
      <a:schemeClr val="dk1"/>
    </dgm:txFillClrLst>
    <dgm:txEffectClrLst/>
  </dgm:styleLbl>
  <dgm:styleLbl name="bgAccFollowNode1">
    <dgm:fillClrLst meth="repeat">
      <a:schemeClr val="accent4">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4">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4">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4">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4">
        <a:tint val="50000"/>
      </a:schemeClr>
    </dgm:linClrLst>
    <dgm:effectClrLst/>
    <dgm:txLinClrLst/>
    <dgm:txFillClrLst meth="repeat">
      <a:schemeClr val="dk1"/>
    </dgm:txFillClrLst>
    <dgm:txEffectClrLst/>
  </dgm:styleLbl>
  <dgm:styleLbl name="bgShp">
    <dgm:fillClrLst meth="repeat">
      <a:schemeClr val="accent4">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55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AE9A8276-7272-4101-B1E8-C34085E80DD8}" type="doc">
      <dgm:prSet loTypeId="urn:microsoft.com/office/officeart/2005/8/layout/vList2" loCatId="list" qsTypeId="urn:microsoft.com/office/officeart/2005/8/quickstyle/3d2" qsCatId="3D" csTypeId="urn:microsoft.com/office/officeart/2005/8/colors/accent4_4" csCatId="accent4" phldr="1"/>
      <dgm:spPr/>
      <dgm:t>
        <a:bodyPr/>
        <a:lstStyle/>
        <a:p>
          <a:endParaRPr lang="en-US"/>
        </a:p>
      </dgm:t>
    </dgm:pt>
    <dgm:pt modelId="{35356A22-E528-4466-B0B2-4D7B88DC788E}">
      <dgm:prSet custT="1"/>
      <dgm:spPr/>
      <dgm:t>
        <a:bodyPr/>
        <a:lstStyle/>
        <a:p>
          <a:pPr rtl="0"/>
          <a:r>
            <a:rPr lang="en-US" sz="2400" b="1" dirty="0" smtClean="0">
              <a:solidFill>
                <a:schemeClr val="tx1"/>
              </a:solidFill>
            </a:rPr>
            <a:t>Regulation of the manufacture, import, export, distribution, promotion, advertisement, and sale  of medical devices, radiation devices, and health-related devices</a:t>
          </a:r>
          <a:endParaRPr lang="en-US" sz="2400" b="1" dirty="0">
            <a:solidFill>
              <a:schemeClr val="tx1"/>
            </a:solidFill>
          </a:endParaRPr>
        </a:p>
      </dgm:t>
    </dgm:pt>
    <dgm:pt modelId="{32875F01-77EB-4FD0-BF32-121426CD03D8}" type="parTrans" cxnId="{2FAC76F2-B1C5-4446-AA48-BAF466467C81}">
      <dgm:prSet/>
      <dgm:spPr/>
      <dgm:t>
        <a:bodyPr/>
        <a:lstStyle/>
        <a:p>
          <a:endParaRPr lang="en-US"/>
        </a:p>
      </dgm:t>
    </dgm:pt>
    <dgm:pt modelId="{C711F2D8-B088-4492-8F03-ACB43D24836E}" type="sibTrans" cxnId="{2FAC76F2-B1C5-4446-AA48-BAF466467C81}">
      <dgm:prSet/>
      <dgm:spPr/>
      <dgm:t>
        <a:bodyPr/>
        <a:lstStyle/>
        <a:p>
          <a:endParaRPr lang="en-US"/>
        </a:p>
      </dgm:t>
    </dgm:pt>
    <dgm:pt modelId="{B358CDB4-B8BF-4289-915C-BA61997886C7}">
      <dgm:prSet custT="1"/>
      <dgm:spPr/>
      <dgm:t>
        <a:bodyPr/>
        <a:lstStyle/>
        <a:p>
          <a:pPr rtl="0"/>
          <a:r>
            <a:rPr lang="en-US" sz="2800" b="1" dirty="0" smtClean="0">
              <a:solidFill>
                <a:schemeClr val="tx1"/>
              </a:solidFill>
            </a:rPr>
            <a:t>Regulation of the  use of radiation devices</a:t>
          </a:r>
          <a:endParaRPr lang="en-US" sz="2800" b="1" dirty="0">
            <a:solidFill>
              <a:schemeClr val="tx1"/>
            </a:solidFill>
          </a:endParaRPr>
        </a:p>
      </dgm:t>
    </dgm:pt>
    <dgm:pt modelId="{19F8E8A5-C2D3-410E-9FA3-2F5435D518AB}" type="parTrans" cxnId="{3A441C1A-277F-420F-8457-9EA60D44CC97}">
      <dgm:prSet/>
      <dgm:spPr/>
      <dgm:t>
        <a:bodyPr/>
        <a:lstStyle/>
        <a:p>
          <a:endParaRPr lang="en-US"/>
        </a:p>
      </dgm:t>
    </dgm:pt>
    <dgm:pt modelId="{89A7AC13-9381-41A8-BE0D-BB6208F09891}" type="sibTrans" cxnId="{3A441C1A-277F-420F-8457-9EA60D44CC97}">
      <dgm:prSet/>
      <dgm:spPr/>
      <dgm:t>
        <a:bodyPr/>
        <a:lstStyle/>
        <a:p>
          <a:endParaRPr lang="en-US"/>
        </a:p>
      </dgm:t>
    </dgm:pt>
    <dgm:pt modelId="{AA473168-9975-42B3-A78C-36F1408A7A70}">
      <dgm:prSet custT="1"/>
      <dgm:spPr/>
      <dgm:t>
        <a:bodyPr/>
        <a:lstStyle/>
        <a:p>
          <a:pPr rtl="0"/>
          <a:r>
            <a:rPr lang="en-US" sz="2800" b="1" dirty="0" smtClean="0">
              <a:solidFill>
                <a:schemeClr val="tx1"/>
              </a:solidFill>
            </a:rPr>
            <a:t>Health technology assessment of medical devices </a:t>
          </a:r>
          <a:endParaRPr lang="en-US" sz="2800" b="1" dirty="0">
            <a:solidFill>
              <a:schemeClr val="tx1"/>
            </a:solidFill>
          </a:endParaRPr>
        </a:p>
      </dgm:t>
    </dgm:pt>
    <dgm:pt modelId="{8AA1F9FF-ACE3-4D26-953E-B195F8653EAF}" type="parTrans" cxnId="{0E13D48D-54BC-4FA7-80BA-56AE010F67D9}">
      <dgm:prSet/>
      <dgm:spPr/>
      <dgm:t>
        <a:bodyPr/>
        <a:lstStyle/>
        <a:p>
          <a:endParaRPr lang="en-US"/>
        </a:p>
      </dgm:t>
    </dgm:pt>
    <dgm:pt modelId="{880EEF2A-740B-446D-AECE-5EEBF7BF65FE}" type="sibTrans" cxnId="{0E13D48D-54BC-4FA7-80BA-56AE010F67D9}">
      <dgm:prSet/>
      <dgm:spPr/>
      <dgm:t>
        <a:bodyPr/>
        <a:lstStyle/>
        <a:p>
          <a:endParaRPr lang="en-US"/>
        </a:p>
      </dgm:t>
    </dgm:pt>
    <dgm:pt modelId="{B7A1B60E-EE71-485B-BD1C-3C7C87CD9D6D}">
      <dgm:prSet custT="1"/>
      <dgm:spPr/>
      <dgm:t>
        <a:bodyPr/>
        <a:lstStyle/>
        <a:p>
          <a:r>
            <a:rPr lang="en-US" sz="2800" b="1" dirty="0" smtClean="0">
              <a:solidFill>
                <a:schemeClr val="tx1"/>
              </a:solidFill>
            </a:rPr>
            <a:t>Standards Formulation</a:t>
          </a:r>
          <a:endParaRPr lang="en-US" sz="2800" b="1" dirty="0">
            <a:solidFill>
              <a:schemeClr val="tx1"/>
            </a:solidFill>
          </a:endParaRPr>
        </a:p>
      </dgm:t>
    </dgm:pt>
    <dgm:pt modelId="{14FECD86-A923-445D-9C29-736D09A545BC}" type="parTrans" cxnId="{69E006E0-A5A5-4778-9520-DAAE8CD344FB}">
      <dgm:prSet/>
      <dgm:spPr/>
      <dgm:t>
        <a:bodyPr/>
        <a:lstStyle/>
        <a:p>
          <a:endParaRPr lang="en-US"/>
        </a:p>
      </dgm:t>
    </dgm:pt>
    <dgm:pt modelId="{FC2F4CE6-339B-4A4B-8A61-0FB7F27EAC6E}" type="sibTrans" cxnId="{69E006E0-A5A5-4778-9520-DAAE8CD344FB}">
      <dgm:prSet/>
      <dgm:spPr/>
      <dgm:t>
        <a:bodyPr/>
        <a:lstStyle/>
        <a:p>
          <a:endParaRPr lang="en-US"/>
        </a:p>
      </dgm:t>
    </dgm:pt>
    <dgm:pt modelId="{AE457F90-A5BE-4DA1-BD25-297810CD6005}">
      <dgm:prSet custT="1"/>
      <dgm:spPr/>
      <dgm:t>
        <a:bodyPr/>
        <a:lstStyle/>
        <a:p>
          <a:r>
            <a:rPr lang="en-US" sz="2400" b="1" dirty="0" smtClean="0">
              <a:solidFill>
                <a:schemeClr val="tx1"/>
              </a:solidFill>
            </a:rPr>
            <a:t>Post Market Surveillance (Compliance Monitoring)</a:t>
          </a:r>
          <a:endParaRPr lang="en-US" sz="2400" b="1" dirty="0">
            <a:solidFill>
              <a:schemeClr val="tx1"/>
            </a:solidFill>
          </a:endParaRPr>
        </a:p>
      </dgm:t>
    </dgm:pt>
    <dgm:pt modelId="{B0E27FD7-9CB6-44D4-88F5-306E47FBF898}" type="parTrans" cxnId="{EC223BD9-E897-4B47-8A39-8C815B6DE7A5}">
      <dgm:prSet/>
      <dgm:spPr/>
      <dgm:t>
        <a:bodyPr/>
        <a:lstStyle/>
        <a:p>
          <a:endParaRPr lang="en-US"/>
        </a:p>
      </dgm:t>
    </dgm:pt>
    <dgm:pt modelId="{D813F665-3D02-4ED9-9377-4AF87523AE2E}" type="sibTrans" cxnId="{EC223BD9-E897-4B47-8A39-8C815B6DE7A5}">
      <dgm:prSet/>
      <dgm:spPr/>
      <dgm:t>
        <a:bodyPr/>
        <a:lstStyle/>
        <a:p>
          <a:endParaRPr lang="en-US"/>
        </a:p>
      </dgm:t>
    </dgm:pt>
    <dgm:pt modelId="{32C5565D-8B86-49D9-ACA1-08BB2D75D7FB}" type="pres">
      <dgm:prSet presAssocID="{AE9A8276-7272-4101-B1E8-C34085E80DD8}" presName="linear" presStyleCnt="0">
        <dgm:presLayoutVars>
          <dgm:animLvl val="lvl"/>
          <dgm:resizeHandles val="exact"/>
        </dgm:presLayoutVars>
      </dgm:prSet>
      <dgm:spPr/>
      <dgm:t>
        <a:bodyPr/>
        <a:lstStyle/>
        <a:p>
          <a:endParaRPr lang="en-US"/>
        </a:p>
      </dgm:t>
    </dgm:pt>
    <dgm:pt modelId="{2DDDFCD2-92E0-4138-BA74-F720173B36A2}" type="pres">
      <dgm:prSet presAssocID="{35356A22-E528-4466-B0B2-4D7B88DC788E}" presName="parentText" presStyleLbl="node1" presStyleIdx="0" presStyleCnt="5" custScaleY="186061" custLinFactNeighborY="-93650">
        <dgm:presLayoutVars>
          <dgm:chMax val="0"/>
          <dgm:bulletEnabled val="1"/>
        </dgm:presLayoutVars>
      </dgm:prSet>
      <dgm:spPr/>
      <dgm:t>
        <a:bodyPr/>
        <a:lstStyle/>
        <a:p>
          <a:endParaRPr lang="en-US"/>
        </a:p>
      </dgm:t>
    </dgm:pt>
    <dgm:pt modelId="{E4562175-283F-47D2-A6D7-1F64A70383C4}" type="pres">
      <dgm:prSet presAssocID="{C711F2D8-B088-4492-8F03-ACB43D24836E}" presName="spacer" presStyleCnt="0"/>
      <dgm:spPr/>
      <dgm:t>
        <a:bodyPr/>
        <a:lstStyle/>
        <a:p>
          <a:endParaRPr lang="en-US"/>
        </a:p>
      </dgm:t>
    </dgm:pt>
    <dgm:pt modelId="{57937DC1-BAE0-40E0-BD21-009772893250}" type="pres">
      <dgm:prSet presAssocID="{B358CDB4-B8BF-4289-915C-BA61997886C7}" presName="parentText" presStyleLbl="node1" presStyleIdx="1" presStyleCnt="5">
        <dgm:presLayoutVars>
          <dgm:chMax val="0"/>
          <dgm:bulletEnabled val="1"/>
        </dgm:presLayoutVars>
      </dgm:prSet>
      <dgm:spPr/>
      <dgm:t>
        <a:bodyPr/>
        <a:lstStyle/>
        <a:p>
          <a:endParaRPr lang="en-US"/>
        </a:p>
      </dgm:t>
    </dgm:pt>
    <dgm:pt modelId="{7391BEF3-6DBF-4B41-9B7C-1C9D14BCFC75}" type="pres">
      <dgm:prSet presAssocID="{89A7AC13-9381-41A8-BE0D-BB6208F09891}" presName="spacer" presStyleCnt="0"/>
      <dgm:spPr/>
      <dgm:t>
        <a:bodyPr/>
        <a:lstStyle/>
        <a:p>
          <a:endParaRPr lang="en-US"/>
        </a:p>
      </dgm:t>
    </dgm:pt>
    <dgm:pt modelId="{62B4A919-3D82-4117-B9A7-A2632CA8DB08}" type="pres">
      <dgm:prSet presAssocID="{AA473168-9975-42B3-A78C-36F1408A7A70}" presName="parentText" presStyleLbl="node1" presStyleIdx="2" presStyleCnt="5">
        <dgm:presLayoutVars>
          <dgm:chMax val="0"/>
          <dgm:bulletEnabled val="1"/>
        </dgm:presLayoutVars>
      </dgm:prSet>
      <dgm:spPr/>
      <dgm:t>
        <a:bodyPr/>
        <a:lstStyle/>
        <a:p>
          <a:endParaRPr lang="en-US"/>
        </a:p>
      </dgm:t>
    </dgm:pt>
    <dgm:pt modelId="{A9219FD2-BA3F-452E-8C5B-5DB8E1112855}" type="pres">
      <dgm:prSet presAssocID="{880EEF2A-740B-446D-AECE-5EEBF7BF65FE}" presName="spacer" presStyleCnt="0"/>
      <dgm:spPr/>
      <dgm:t>
        <a:bodyPr/>
        <a:lstStyle/>
        <a:p>
          <a:endParaRPr lang="fil-PH"/>
        </a:p>
      </dgm:t>
    </dgm:pt>
    <dgm:pt modelId="{2E548452-B73C-4C4C-AE41-0BA31F8431A4}" type="pres">
      <dgm:prSet presAssocID="{B7A1B60E-EE71-485B-BD1C-3C7C87CD9D6D}" presName="parentText" presStyleLbl="node1" presStyleIdx="3" presStyleCnt="5">
        <dgm:presLayoutVars>
          <dgm:chMax val="0"/>
          <dgm:bulletEnabled val="1"/>
        </dgm:presLayoutVars>
      </dgm:prSet>
      <dgm:spPr/>
      <dgm:t>
        <a:bodyPr/>
        <a:lstStyle/>
        <a:p>
          <a:endParaRPr lang="en-US"/>
        </a:p>
      </dgm:t>
    </dgm:pt>
    <dgm:pt modelId="{62DB01D3-EBEF-480E-82E7-B31E1EDF6504}" type="pres">
      <dgm:prSet presAssocID="{FC2F4CE6-339B-4A4B-8A61-0FB7F27EAC6E}" presName="spacer" presStyleCnt="0"/>
      <dgm:spPr/>
      <dgm:t>
        <a:bodyPr/>
        <a:lstStyle/>
        <a:p>
          <a:endParaRPr lang="fil-PH"/>
        </a:p>
      </dgm:t>
    </dgm:pt>
    <dgm:pt modelId="{7DEDD0D7-39E2-4037-B876-796A474293C4}" type="pres">
      <dgm:prSet presAssocID="{AE457F90-A5BE-4DA1-BD25-297810CD6005}" presName="parentText" presStyleLbl="node1" presStyleIdx="4" presStyleCnt="5">
        <dgm:presLayoutVars>
          <dgm:chMax val="0"/>
          <dgm:bulletEnabled val="1"/>
        </dgm:presLayoutVars>
      </dgm:prSet>
      <dgm:spPr/>
      <dgm:t>
        <a:bodyPr/>
        <a:lstStyle/>
        <a:p>
          <a:endParaRPr lang="en-US"/>
        </a:p>
      </dgm:t>
    </dgm:pt>
  </dgm:ptLst>
  <dgm:cxnLst>
    <dgm:cxn modelId="{20C3A305-FFFF-49B0-9B7A-945D2D488155}" type="presOf" srcId="{35356A22-E528-4466-B0B2-4D7B88DC788E}" destId="{2DDDFCD2-92E0-4138-BA74-F720173B36A2}" srcOrd="0" destOrd="0" presId="urn:microsoft.com/office/officeart/2005/8/layout/vList2"/>
    <dgm:cxn modelId="{A7E329BB-363D-48AB-985B-60312F5B3D33}" type="presOf" srcId="{AE9A8276-7272-4101-B1E8-C34085E80DD8}" destId="{32C5565D-8B86-49D9-ACA1-08BB2D75D7FB}" srcOrd="0" destOrd="0" presId="urn:microsoft.com/office/officeart/2005/8/layout/vList2"/>
    <dgm:cxn modelId="{2FAC76F2-B1C5-4446-AA48-BAF466467C81}" srcId="{AE9A8276-7272-4101-B1E8-C34085E80DD8}" destId="{35356A22-E528-4466-B0B2-4D7B88DC788E}" srcOrd="0" destOrd="0" parTransId="{32875F01-77EB-4FD0-BF32-121426CD03D8}" sibTransId="{C711F2D8-B088-4492-8F03-ACB43D24836E}"/>
    <dgm:cxn modelId="{69E006E0-A5A5-4778-9520-DAAE8CD344FB}" srcId="{AE9A8276-7272-4101-B1E8-C34085E80DD8}" destId="{B7A1B60E-EE71-485B-BD1C-3C7C87CD9D6D}" srcOrd="3" destOrd="0" parTransId="{14FECD86-A923-445D-9C29-736D09A545BC}" sibTransId="{FC2F4CE6-339B-4A4B-8A61-0FB7F27EAC6E}"/>
    <dgm:cxn modelId="{EC223BD9-E897-4B47-8A39-8C815B6DE7A5}" srcId="{AE9A8276-7272-4101-B1E8-C34085E80DD8}" destId="{AE457F90-A5BE-4DA1-BD25-297810CD6005}" srcOrd="4" destOrd="0" parTransId="{B0E27FD7-9CB6-44D4-88F5-306E47FBF898}" sibTransId="{D813F665-3D02-4ED9-9377-4AF87523AE2E}"/>
    <dgm:cxn modelId="{3A441C1A-277F-420F-8457-9EA60D44CC97}" srcId="{AE9A8276-7272-4101-B1E8-C34085E80DD8}" destId="{B358CDB4-B8BF-4289-915C-BA61997886C7}" srcOrd="1" destOrd="0" parTransId="{19F8E8A5-C2D3-410E-9FA3-2F5435D518AB}" sibTransId="{89A7AC13-9381-41A8-BE0D-BB6208F09891}"/>
    <dgm:cxn modelId="{12FCEAD6-7F78-4C47-B086-4D08F4E619AB}" type="presOf" srcId="{AA473168-9975-42B3-A78C-36F1408A7A70}" destId="{62B4A919-3D82-4117-B9A7-A2632CA8DB08}" srcOrd="0" destOrd="0" presId="urn:microsoft.com/office/officeart/2005/8/layout/vList2"/>
    <dgm:cxn modelId="{28175CF4-74BE-479D-BD04-C01A7341F87D}" type="presOf" srcId="{AE457F90-A5BE-4DA1-BD25-297810CD6005}" destId="{7DEDD0D7-39E2-4037-B876-796A474293C4}" srcOrd="0" destOrd="0" presId="urn:microsoft.com/office/officeart/2005/8/layout/vList2"/>
    <dgm:cxn modelId="{0E13D48D-54BC-4FA7-80BA-56AE010F67D9}" srcId="{AE9A8276-7272-4101-B1E8-C34085E80DD8}" destId="{AA473168-9975-42B3-A78C-36F1408A7A70}" srcOrd="2" destOrd="0" parTransId="{8AA1F9FF-ACE3-4D26-953E-B195F8653EAF}" sibTransId="{880EEF2A-740B-446D-AECE-5EEBF7BF65FE}"/>
    <dgm:cxn modelId="{4D0E4DB3-05C8-4CC4-87A5-F7641B1810C4}" type="presOf" srcId="{B358CDB4-B8BF-4289-915C-BA61997886C7}" destId="{57937DC1-BAE0-40E0-BD21-009772893250}" srcOrd="0" destOrd="0" presId="urn:microsoft.com/office/officeart/2005/8/layout/vList2"/>
    <dgm:cxn modelId="{1A18B9FA-9AAF-42E3-8D2E-1F62878B606F}" type="presOf" srcId="{B7A1B60E-EE71-485B-BD1C-3C7C87CD9D6D}" destId="{2E548452-B73C-4C4C-AE41-0BA31F8431A4}" srcOrd="0" destOrd="0" presId="urn:microsoft.com/office/officeart/2005/8/layout/vList2"/>
    <dgm:cxn modelId="{6078E8B8-54BC-47B9-8B5A-64D9D3B21A0B}" type="presParOf" srcId="{32C5565D-8B86-49D9-ACA1-08BB2D75D7FB}" destId="{2DDDFCD2-92E0-4138-BA74-F720173B36A2}" srcOrd="0" destOrd="0" presId="urn:microsoft.com/office/officeart/2005/8/layout/vList2"/>
    <dgm:cxn modelId="{1A6932AD-E386-402F-8D81-B984469196D9}" type="presParOf" srcId="{32C5565D-8B86-49D9-ACA1-08BB2D75D7FB}" destId="{E4562175-283F-47D2-A6D7-1F64A70383C4}" srcOrd="1" destOrd="0" presId="urn:microsoft.com/office/officeart/2005/8/layout/vList2"/>
    <dgm:cxn modelId="{E797FB6F-7B99-4C8D-9C77-C483D99DEB05}" type="presParOf" srcId="{32C5565D-8B86-49D9-ACA1-08BB2D75D7FB}" destId="{57937DC1-BAE0-40E0-BD21-009772893250}" srcOrd="2" destOrd="0" presId="urn:microsoft.com/office/officeart/2005/8/layout/vList2"/>
    <dgm:cxn modelId="{4C26898E-B3B9-4FD1-B152-F3213A2771E1}" type="presParOf" srcId="{32C5565D-8B86-49D9-ACA1-08BB2D75D7FB}" destId="{7391BEF3-6DBF-4B41-9B7C-1C9D14BCFC75}" srcOrd="3" destOrd="0" presId="urn:microsoft.com/office/officeart/2005/8/layout/vList2"/>
    <dgm:cxn modelId="{F7ED009E-42D3-4277-9C7A-A6EE5A39752C}" type="presParOf" srcId="{32C5565D-8B86-49D9-ACA1-08BB2D75D7FB}" destId="{62B4A919-3D82-4117-B9A7-A2632CA8DB08}" srcOrd="4" destOrd="0" presId="urn:microsoft.com/office/officeart/2005/8/layout/vList2"/>
    <dgm:cxn modelId="{5DF48289-9A07-407E-A0D1-5D61CFA3E189}" type="presParOf" srcId="{32C5565D-8B86-49D9-ACA1-08BB2D75D7FB}" destId="{A9219FD2-BA3F-452E-8C5B-5DB8E1112855}" srcOrd="5" destOrd="0" presId="urn:microsoft.com/office/officeart/2005/8/layout/vList2"/>
    <dgm:cxn modelId="{8D52328F-E151-4070-B247-932764AFF975}" type="presParOf" srcId="{32C5565D-8B86-49D9-ACA1-08BB2D75D7FB}" destId="{2E548452-B73C-4C4C-AE41-0BA31F8431A4}" srcOrd="6" destOrd="0" presId="urn:microsoft.com/office/officeart/2005/8/layout/vList2"/>
    <dgm:cxn modelId="{DB51ED5C-6EE9-477A-AA85-FBE2372370A0}" type="presParOf" srcId="{32C5565D-8B86-49D9-ACA1-08BB2D75D7FB}" destId="{62DB01D3-EBEF-480E-82E7-B31E1EDF6504}" srcOrd="7" destOrd="0" presId="urn:microsoft.com/office/officeart/2005/8/layout/vList2"/>
    <dgm:cxn modelId="{0F734FC8-86DA-4883-A609-0C405E2080F1}" type="presParOf" srcId="{32C5565D-8B86-49D9-ACA1-08BB2D75D7FB}" destId="{7DEDD0D7-39E2-4037-B876-796A474293C4}" srcOrd="8" destOrd="0" presId="urn:microsoft.com/office/officeart/2005/8/layout/vList2"/>
  </dgm:cxnLst>
  <dgm:bg>
    <a:solidFill>
      <a:schemeClr val="accent4">
        <a:lumMod val="60000"/>
        <a:lumOff val="40000"/>
      </a:schemeClr>
    </a:solidFill>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1D7523E2-8E0E-4CCF-8698-D9FB4376A683}" type="doc">
      <dgm:prSet loTypeId="urn:microsoft.com/office/officeart/2005/8/layout/hProcess9" loCatId="process" qsTypeId="urn:microsoft.com/office/officeart/2005/8/quickstyle/3d7" qsCatId="3D" csTypeId="urn:microsoft.com/office/officeart/2005/8/colors/accent4_4" csCatId="accent4" phldr="1"/>
      <dgm:spPr/>
    </dgm:pt>
    <dgm:pt modelId="{2A9F63EB-853B-43C4-99CE-9D38453057A3}">
      <dgm:prSet phldrT="[Text]"/>
      <dgm:spPr/>
      <dgm:t>
        <a:bodyPr/>
        <a:lstStyle/>
        <a:p>
          <a:r>
            <a:rPr lang="en-US" smtClean="0"/>
            <a:t>LTO</a:t>
          </a:r>
          <a:endParaRPr lang="fil-PH" dirty="0"/>
        </a:p>
      </dgm:t>
    </dgm:pt>
    <dgm:pt modelId="{60566DCE-3D08-4E58-85F6-5003B39A89C1}" type="parTrans" cxnId="{7CBC87FC-4330-4221-8CFB-2A59A50944F7}">
      <dgm:prSet/>
      <dgm:spPr/>
      <dgm:t>
        <a:bodyPr/>
        <a:lstStyle/>
        <a:p>
          <a:endParaRPr lang="fil-PH"/>
        </a:p>
      </dgm:t>
    </dgm:pt>
    <dgm:pt modelId="{C69312AB-6C0B-47C6-AE59-FDE861EC66CB}" type="sibTrans" cxnId="{7CBC87FC-4330-4221-8CFB-2A59A50944F7}">
      <dgm:prSet/>
      <dgm:spPr/>
      <dgm:t>
        <a:bodyPr/>
        <a:lstStyle/>
        <a:p>
          <a:endParaRPr lang="fil-PH"/>
        </a:p>
      </dgm:t>
    </dgm:pt>
    <dgm:pt modelId="{23B497A7-8A2E-4F44-8F9C-193D9340E6EA}">
      <dgm:prSet phldrT="[Text]"/>
      <dgm:spPr/>
      <dgm:t>
        <a:bodyPr/>
        <a:lstStyle/>
        <a:p>
          <a:r>
            <a:rPr lang="en-US" smtClean="0"/>
            <a:t>CPR</a:t>
          </a:r>
          <a:endParaRPr lang="fil-PH" dirty="0"/>
        </a:p>
      </dgm:t>
    </dgm:pt>
    <dgm:pt modelId="{228C000E-5C19-4B95-A63E-946533270BBD}" type="parTrans" cxnId="{59AEEB60-69CB-463E-A281-219E8C1438B3}">
      <dgm:prSet/>
      <dgm:spPr/>
      <dgm:t>
        <a:bodyPr/>
        <a:lstStyle/>
        <a:p>
          <a:endParaRPr lang="fil-PH"/>
        </a:p>
      </dgm:t>
    </dgm:pt>
    <dgm:pt modelId="{12FC6A5E-D438-4377-99C6-6C5F1725CB2C}" type="sibTrans" cxnId="{59AEEB60-69CB-463E-A281-219E8C1438B3}">
      <dgm:prSet/>
      <dgm:spPr/>
      <dgm:t>
        <a:bodyPr/>
        <a:lstStyle/>
        <a:p>
          <a:endParaRPr lang="fil-PH"/>
        </a:p>
      </dgm:t>
    </dgm:pt>
    <dgm:pt modelId="{5E7B8A1A-9411-4A88-A691-E409D7E1CDD5}">
      <dgm:prSet phldrT="[Text]"/>
      <dgm:spPr/>
      <dgm:t>
        <a:bodyPr/>
        <a:lstStyle/>
        <a:p>
          <a:r>
            <a:rPr lang="en-US" smtClean="0"/>
            <a:t>PMS</a:t>
          </a:r>
          <a:endParaRPr lang="fil-PH" dirty="0"/>
        </a:p>
      </dgm:t>
    </dgm:pt>
    <dgm:pt modelId="{7BC473A7-DC2F-461B-AECD-9B4DADB91814}" type="parTrans" cxnId="{DB04EBF6-C0DC-4C33-925C-29D23FE556B0}">
      <dgm:prSet/>
      <dgm:spPr/>
      <dgm:t>
        <a:bodyPr/>
        <a:lstStyle/>
        <a:p>
          <a:endParaRPr lang="fil-PH"/>
        </a:p>
      </dgm:t>
    </dgm:pt>
    <dgm:pt modelId="{B8D173ED-65F3-4DB1-B004-6E93CE86B3D6}" type="sibTrans" cxnId="{DB04EBF6-C0DC-4C33-925C-29D23FE556B0}">
      <dgm:prSet/>
      <dgm:spPr/>
      <dgm:t>
        <a:bodyPr/>
        <a:lstStyle/>
        <a:p>
          <a:endParaRPr lang="fil-PH"/>
        </a:p>
      </dgm:t>
    </dgm:pt>
    <dgm:pt modelId="{5A116E15-95BE-41C0-9E66-8D2AB7769859}" type="pres">
      <dgm:prSet presAssocID="{1D7523E2-8E0E-4CCF-8698-D9FB4376A683}" presName="CompostProcess" presStyleCnt="0">
        <dgm:presLayoutVars>
          <dgm:dir/>
          <dgm:resizeHandles val="exact"/>
        </dgm:presLayoutVars>
      </dgm:prSet>
      <dgm:spPr/>
    </dgm:pt>
    <dgm:pt modelId="{4D366467-96F4-4A93-900C-79DCE658A167}" type="pres">
      <dgm:prSet presAssocID="{1D7523E2-8E0E-4CCF-8698-D9FB4376A683}" presName="arrow" presStyleLbl="bgShp" presStyleIdx="0" presStyleCnt="1"/>
      <dgm:spPr/>
    </dgm:pt>
    <dgm:pt modelId="{7997E203-472E-43BD-BC46-34B326E70DA8}" type="pres">
      <dgm:prSet presAssocID="{1D7523E2-8E0E-4CCF-8698-D9FB4376A683}" presName="linearProcess" presStyleCnt="0"/>
      <dgm:spPr/>
    </dgm:pt>
    <dgm:pt modelId="{F1C5DE8C-281E-45D6-B152-6A1B476A8834}" type="pres">
      <dgm:prSet presAssocID="{2A9F63EB-853B-43C4-99CE-9D38453057A3}" presName="textNode" presStyleLbl="node1" presStyleIdx="0" presStyleCnt="3">
        <dgm:presLayoutVars>
          <dgm:bulletEnabled val="1"/>
        </dgm:presLayoutVars>
      </dgm:prSet>
      <dgm:spPr/>
      <dgm:t>
        <a:bodyPr/>
        <a:lstStyle/>
        <a:p>
          <a:endParaRPr lang="fil-PH"/>
        </a:p>
      </dgm:t>
    </dgm:pt>
    <dgm:pt modelId="{03674513-97B9-41D5-80FA-68D9351FD47E}" type="pres">
      <dgm:prSet presAssocID="{C69312AB-6C0B-47C6-AE59-FDE861EC66CB}" presName="sibTrans" presStyleCnt="0"/>
      <dgm:spPr/>
    </dgm:pt>
    <dgm:pt modelId="{5AB198FC-0981-4D94-8AD5-DA3BFC0A88BC}" type="pres">
      <dgm:prSet presAssocID="{23B497A7-8A2E-4F44-8F9C-193D9340E6EA}" presName="textNode" presStyleLbl="node1" presStyleIdx="1" presStyleCnt="3" custLinFactNeighborY="3125">
        <dgm:presLayoutVars>
          <dgm:bulletEnabled val="1"/>
        </dgm:presLayoutVars>
      </dgm:prSet>
      <dgm:spPr/>
      <dgm:t>
        <a:bodyPr/>
        <a:lstStyle/>
        <a:p>
          <a:endParaRPr lang="fil-PH"/>
        </a:p>
      </dgm:t>
    </dgm:pt>
    <dgm:pt modelId="{29F8728F-D77F-460E-B098-BC378C1FD83F}" type="pres">
      <dgm:prSet presAssocID="{12FC6A5E-D438-4377-99C6-6C5F1725CB2C}" presName="sibTrans" presStyleCnt="0"/>
      <dgm:spPr/>
    </dgm:pt>
    <dgm:pt modelId="{69EC4BDE-70F5-40EF-B91D-FF22F7FE559A}" type="pres">
      <dgm:prSet presAssocID="{5E7B8A1A-9411-4A88-A691-E409D7E1CDD5}" presName="textNode" presStyleLbl="node1" presStyleIdx="2" presStyleCnt="3">
        <dgm:presLayoutVars>
          <dgm:bulletEnabled val="1"/>
        </dgm:presLayoutVars>
      </dgm:prSet>
      <dgm:spPr/>
      <dgm:t>
        <a:bodyPr/>
        <a:lstStyle/>
        <a:p>
          <a:endParaRPr lang="fil-PH"/>
        </a:p>
      </dgm:t>
    </dgm:pt>
  </dgm:ptLst>
  <dgm:cxnLst>
    <dgm:cxn modelId="{DB04EBF6-C0DC-4C33-925C-29D23FE556B0}" srcId="{1D7523E2-8E0E-4CCF-8698-D9FB4376A683}" destId="{5E7B8A1A-9411-4A88-A691-E409D7E1CDD5}" srcOrd="2" destOrd="0" parTransId="{7BC473A7-DC2F-461B-AECD-9B4DADB91814}" sibTransId="{B8D173ED-65F3-4DB1-B004-6E93CE86B3D6}"/>
    <dgm:cxn modelId="{CCA79C70-F5B8-478D-B07F-4702F9775CB8}" type="presOf" srcId="{2A9F63EB-853B-43C4-99CE-9D38453057A3}" destId="{F1C5DE8C-281E-45D6-B152-6A1B476A8834}" srcOrd="0" destOrd="0" presId="urn:microsoft.com/office/officeart/2005/8/layout/hProcess9"/>
    <dgm:cxn modelId="{9BA12EBB-8348-4471-9B24-7338F469B9C2}" type="presOf" srcId="{1D7523E2-8E0E-4CCF-8698-D9FB4376A683}" destId="{5A116E15-95BE-41C0-9E66-8D2AB7769859}" srcOrd="0" destOrd="0" presId="urn:microsoft.com/office/officeart/2005/8/layout/hProcess9"/>
    <dgm:cxn modelId="{59AEEB60-69CB-463E-A281-219E8C1438B3}" srcId="{1D7523E2-8E0E-4CCF-8698-D9FB4376A683}" destId="{23B497A7-8A2E-4F44-8F9C-193D9340E6EA}" srcOrd="1" destOrd="0" parTransId="{228C000E-5C19-4B95-A63E-946533270BBD}" sibTransId="{12FC6A5E-D438-4377-99C6-6C5F1725CB2C}"/>
    <dgm:cxn modelId="{6187F9D9-F363-4ACD-A166-770BC594E81A}" type="presOf" srcId="{5E7B8A1A-9411-4A88-A691-E409D7E1CDD5}" destId="{69EC4BDE-70F5-40EF-B91D-FF22F7FE559A}" srcOrd="0" destOrd="0" presId="urn:microsoft.com/office/officeart/2005/8/layout/hProcess9"/>
    <dgm:cxn modelId="{7CBC87FC-4330-4221-8CFB-2A59A50944F7}" srcId="{1D7523E2-8E0E-4CCF-8698-D9FB4376A683}" destId="{2A9F63EB-853B-43C4-99CE-9D38453057A3}" srcOrd="0" destOrd="0" parTransId="{60566DCE-3D08-4E58-85F6-5003B39A89C1}" sibTransId="{C69312AB-6C0B-47C6-AE59-FDE861EC66CB}"/>
    <dgm:cxn modelId="{6B6F3489-073D-4286-A26A-4CE7C34AA590}" type="presOf" srcId="{23B497A7-8A2E-4F44-8F9C-193D9340E6EA}" destId="{5AB198FC-0981-4D94-8AD5-DA3BFC0A88BC}" srcOrd="0" destOrd="0" presId="urn:microsoft.com/office/officeart/2005/8/layout/hProcess9"/>
    <dgm:cxn modelId="{DE237723-820A-4EC7-A1C4-49A864C96473}" type="presParOf" srcId="{5A116E15-95BE-41C0-9E66-8D2AB7769859}" destId="{4D366467-96F4-4A93-900C-79DCE658A167}" srcOrd="0" destOrd="0" presId="urn:microsoft.com/office/officeart/2005/8/layout/hProcess9"/>
    <dgm:cxn modelId="{F96AEFFE-2870-4545-BC07-23C1677059DA}" type="presParOf" srcId="{5A116E15-95BE-41C0-9E66-8D2AB7769859}" destId="{7997E203-472E-43BD-BC46-34B326E70DA8}" srcOrd="1" destOrd="0" presId="urn:microsoft.com/office/officeart/2005/8/layout/hProcess9"/>
    <dgm:cxn modelId="{BDBAAA82-0260-4A05-98DC-F2691AC9747B}" type="presParOf" srcId="{7997E203-472E-43BD-BC46-34B326E70DA8}" destId="{F1C5DE8C-281E-45D6-B152-6A1B476A8834}" srcOrd="0" destOrd="0" presId="urn:microsoft.com/office/officeart/2005/8/layout/hProcess9"/>
    <dgm:cxn modelId="{D505D108-E064-4365-B136-1E298030C61B}" type="presParOf" srcId="{7997E203-472E-43BD-BC46-34B326E70DA8}" destId="{03674513-97B9-41D5-80FA-68D9351FD47E}" srcOrd="1" destOrd="0" presId="urn:microsoft.com/office/officeart/2005/8/layout/hProcess9"/>
    <dgm:cxn modelId="{E4737073-0AA5-4FD8-BAFB-43AC46AE905B}" type="presParOf" srcId="{7997E203-472E-43BD-BC46-34B326E70DA8}" destId="{5AB198FC-0981-4D94-8AD5-DA3BFC0A88BC}" srcOrd="2" destOrd="0" presId="urn:microsoft.com/office/officeart/2005/8/layout/hProcess9"/>
    <dgm:cxn modelId="{EF4AA13D-4BEC-4132-98F6-542D1B59EE72}" type="presParOf" srcId="{7997E203-472E-43BD-BC46-34B326E70DA8}" destId="{29F8728F-D77F-460E-B098-BC378C1FD83F}" srcOrd="3" destOrd="0" presId="urn:microsoft.com/office/officeart/2005/8/layout/hProcess9"/>
    <dgm:cxn modelId="{5361BF7D-C72E-40FB-87EE-F127F0739275}" type="presParOf" srcId="{7997E203-472E-43BD-BC46-34B326E70DA8}" destId="{69EC4BDE-70F5-40EF-B91D-FF22F7FE559A}" srcOrd="4" destOrd="0" presId="urn:microsoft.com/office/officeart/2005/8/layout/hProcess9"/>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DDDFCD2-92E0-4138-BA74-F720173B36A2}">
      <dsp:nvSpPr>
        <dsp:cNvPr id="0" name=""/>
        <dsp:cNvSpPr/>
      </dsp:nvSpPr>
      <dsp:spPr>
        <a:xfrm>
          <a:off x="0" y="0"/>
          <a:ext cx="8229600" cy="1441865"/>
        </a:xfrm>
        <a:prstGeom prst="roundRect">
          <a:avLst/>
        </a:prstGeom>
        <a:gradFill rotWithShape="0">
          <a:gsLst>
            <a:gs pos="0">
              <a:schemeClr val="accent4">
                <a:shade val="50000"/>
                <a:hueOff val="0"/>
                <a:satOff val="0"/>
                <a:lumOff val="0"/>
                <a:alphaOff val="0"/>
                <a:shade val="60000"/>
              </a:schemeClr>
            </a:gs>
            <a:gs pos="33000">
              <a:schemeClr val="accent4">
                <a:shade val="50000"/>
                <a:hueOff val="0"/>
                <a:satOff val="0"/>
                <a:lumOff val="0"/>
                <a:alphaOff val="0"/>
                <a:tint val="86500"/>
              </a:schemeClr>
            </a:gs>
            <a:gs pos="46750">
              <a:schemeClr val="accent4">
                <a:shade val="50000"/>
                <a:hueOff val="0"/>
                <a:satOff val="0"/>
                <a:lumOff val="0"/>
                <a:alphaOff val="0"/>
                <a:tint val="71000"/>
                <a:satMod val="112000"/>
              </a:schemeClr>
            </a:gs>
            <a:gs pos="53000">
              <a:schemeClr val="accent4">
                <a:shade val="50000"/>
                <a:hueOff val="0"/>
                <a:satOff val="0"/>
                <a:lumOff val="0"/>
                <a:alphaOff val="0"/>
                <a:tint val="71000"/>
                <a:satMod val="112000"/>
              </a:schemeClr>
            </a:gs>
            <a:gs pos="68000">
              <a:schemeClr val="accent4">
                <a:shade val="50000"/>
                <a:hueOff val="0"/>
                <a:satOff val="0"/>
                <a:lumOff val="0"/>
                <a:alphaOff val="0"/>
                <a:tint val="86000"/>
              </a:schemeClr>
            </a:gs>
            <a:gs pos="100000">
              <a:schemeClr val="accent4">
                <a:shade val="50000"/>
                <a:hueOff val="0"/>
                <a:satOff val="0"/>
                <a:lumOff val="0"/>
                <a:alphaOff val="0"/>
                <a:shade val="60000"/>
              </a:schemeClr>
            </a:gs>
          </a:gsLst>
          <a:lin ang="8350000" scaled="1"/>
        </a:gradFill>
        <a:ln>
          <a:noFill/>
        </a:ln>
        <a:effectLst>
          <a:outerShdw blurRad="190500" dist="228600" dir="2700000" sy="90000" rotWithShape="0">
            <a:srgbClr val="000000">
              <a:alpha val="255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lvl="0" algn="l" defTabSz="1066800" rtl="0">
            <a:lnSpc>
              <a:spcPct val="90000"/>
            </a:lnSpc>
            <a:spcBef>
              <a:spcPct val="0"/>
            </a:spcBef>
            <a:spcAft>
              <a:spcPct val="35000"/>
            </a:spcAft>
          </a:pPr>
          <a:r>
            <a:rPr lang="en-US" sz="2400" b="1" kern="1200" dirty="0" smtClean="0">
              <a:solidFill>
                <a:schemeClr val="tx1"/>
              </a:solidFill>
            </a:rPr>
            <a:t>Regulation of the manufacture, import, export, distribution, promotion, advertisement, and sale  of medical devices, radiation devices, and health-related devices</a:t>
          </a:r>
          <a:endParaRPr lang="en-US" sz="2400" b="1" kern="1200" dirty="0">
            <a:solidFill>
              <a:schemeClr val="tx1"/>
            </a:solidFill>
          </a:endParaRPr>
        </a:p>
      </dsp:txBody>
      <dsp:txXfrm>
        <a:off x="70386" y="70386"/>
        <a:ext cx="8088828" cy="1301093"/>
      </dsp:txXfrm>
    </dsp:sp>
    <dsp:sp modelId="{57937DC1-BAE0-40E0-BD21-009772893250}">
      <dsp:nvSpPr>
        <dsp:cNvPr id="0" name=""/>
        <dsp:cNvSpPr/>
      </dsp:nvSpPr>
      <dsp:spPr>
        <a:xfrm>
          <a:off x="0" y="1450425"/>
          <a:ext cx="8229600" cy="774942"/>
        </a:xfrm>
        <a:prstGeom prst="roundRect">
          <a:avLst/>
        </a:prstGeom>
        <a:gradFill rotWithShape="0">
          <a:gsLst>
            <a:gs pos="0">
              <a:schemeClr val="accent4">
                <a:shade val="50000"/>
                <a:hueOff val="-140433"/>
                <a:satOff val="5989"/>
                <a:lumOff val="17315"/>
                <a:alphaOff val="0"/>
                <a:shade val="60000"/>
              </a:schemeClr>
            </a:gs>
            <a:gs pos="33000">
              <a:schemeClr val="accent4">
                <a:shade val="50000"/>
                <a:hueOff val="-140433"/>
                <a:satOff val="5989"/>
                <a:lumOff val="17315"/>
                <a:alphaOff val="0"/>
                <a:tint val="86500"/>
              </a:schemeClr>
            </a:gs>
            <a:gs pos="46750">
              <a:schemeClr val="accent4">
                <a:shade val="50000"/>
                <a:hueOff val="-140433"/>
                <a:satOff val="5989"/>
                <a:lumOff val="17315"/>
                <a:alphaOff val="0"/>
                <a:tint val="71000"/>
                <a:satMod val="112000"/>
              </a:schemeClr>
            </a:gs>
            <a:gs pos="53000">
              <a:schemeClr val="accent4">
                <a:shade val="50000"/>
                <a:hueOff val="-140433"/>
                <a:satOff val="5989"/>
                <a:lumOff val="17315"/>
                <a:alphaOff val="0"/>
                <a:tint val="71000"/>
                <a:satMod val="112000"/>
              </a:schemeClr>
            </a:gs>
            <a:gs pos="68000">
              <a:schemeClr val="accent4">
                <a:shade val="50000"/>
                <a:hueOff val="-140433"/>
                <a:satOff val="5989"/>
                <a:lumOff val="17315"/>
                <a:alphaOff val="0"/>
                <a:tint val="86000"/>
              </a:schemeClr>
            </a:gs>
            <a:gs pos="100000">
              <a:schemeClr val="accent4">
                <a:shade val="50000"/>
                <a:hueOff val="-140433"/>
                <a:satOff val="5989"/>
                <a:lumOff val="17315"/>
                <a:alphaOff val="0"/>
                <a:shade val="60000"/>
              </a:schemeClr>
            </a:gs>
          </a:gsLst>
          <a:lin ang="8350000" scaled="1"/>
        </a:gradFill>
        <a:ln>
          <a:noFill/>
        </a:ln>
        <a:effectLst>
          <a:outerShdw blurRad="190500" dist="228600" dir="2700000" sy="90000" rotWithShape="0">
            <a:srgbClr val="000000">
              <a:alpha val="255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106680" tIns="106680" rIns="106680" bIns="106680" numCol="1" spcCol="1270" anchor="ctr" anchorCtr="0">
          <a:noAutofit/>
        </a:bodyPr>
        <a:lstStyle/>
        <a:p>
          <a:pPr lvl="0" algn="l" defTabSz="1244600" rtl="0">
            <a:lnSpc>
              <a:spcPct val="90000"/>
            </a:lnSpc>
            <a:spcBef>
              <a:spcPct val="0"/>
            </a:spcBef>
            <a:spcAft>
              <a:spcPct val="35000"/>
            </a:spcAft>
          </a:pPr>
          <a:r>
            <a:rPr lang="en-US" sz="2800" b="1" kern="1200" dirty="0" smtClean="0">
              <a:solidFill>
                <a:schemeClr val="tx1"/>
              </a:solidFill>
            </a:rPr>
            <a:t>Regulation of the  use of radiation devices</a:t>
          </a:r>
          <a:endParaRPr lang="en-US" sz="2800" b="1" kern="1200" dirty="0">
            <a:solidFill>
              <a:schemeClr val="tx1"/>
            </a:solidFill>
          </a:endParaRPr>
        </a:p>
      </dsp:txBody>
      <dsp:txXfrm>
        <a:off x="37830" y="1488255"/>
        <a:ext cx="8153940" cy="699282"/>
      </dsp:txXfrm>
    </dsp:sp>
    <dsp:sp modelId="{62B4A919-3D82-4117-B9A7-A2632CA8DB08}">
      <dsp:nvSpPr>
        <dsp:cNvPr id="0" name=""/>
        <dsp:cNvSpPr/>
      </dsp:nvSpPr>
      <dsp:spPr>
        <a:xfrm>
          <a:off x="0" y="2231990"/>
          <a:ext cx="8229600" cy="774942"/>
        </a:xfrm>
        <a:prstGeom prst="roundRect">
          <a:avLst/>
        </a:prstGeom>
        <a:gradFill rotWithShape="0">
          <a:gsLst>
            <a:gs pos="0">
              <a:schemeClr val="accent4">
                <a:shade val="50000"/>
                <a:hueOff val="-280866"/>
                <a:satOff val="11978"/>
                <a:lumOff val="34630"/>
                <a:alphaOff val="0"/>
                <a:shade val="60000"/>
              </a:schemeClr>
            </a:gs>
            <a:gs pos="33000">
              <a:schemeClr val="accent4">
                <a:shade val="50000"/>
                <a:hueOff val="-280866"/>
                <a:satOff val="11978"/>
                <a:lumOff val="34630"/>
                <a:alphaOff val="0"/>
                <a:tint val="86500"/>
              </a:schemeClr>
            </a:gs>
            <a:gs pos="46750">
              <a:schemeClr val="accent4">
                <a:shade val="50000"/>
                <a:hueOff val="-280866"/>
                <a:satOff val="11978"/>
                <a:lumOff val="34630"/>
                <a:alphaOff val="0"/>
                <a:tint val="71000"/>
                <a:satMod val="112000"/>
              </a:schemeClr>
            </a:gs>
            <a:gs pos="53000">
              <a:schemeClr val="accent4">
                <a:shade val="50000"/>
                <a:hueOff val="-280866"/>
                <a:satOff val="11978"/>
                <a:lumOff val="34630"/>
                <a:alphaOff val="0"/>
                <a:tint val="71000"/>
                <a:satMod val="112000"/>
              </a:schemeClr>
            </a:gs>
            <a:gs pos="68000">
              <a:schemeClr val="accent4">
                <a:shade val="50000"/>
                <a:hueOff val="-280866"/>
                <a:satOff val="11978"/>
                <a:lumOff val="34630"/>
                <a:alphaOff val="0"/>
                <a:tint val="86000"/>
              </a:schemeClr>
            </a:gs>
            <a:gs pos="100000">
              <a:schemeClr val="accent4">
                <a:shade val="50000"/>
                <a:hueOff val="-280866"/>
                <a:satOff val="11978"/>
                <a:lumOff val="34630"/>
                <a:alphaOff val="0"/>
                <a:shade val="60000"/>
              </a:schemeClr>
            </a:gs>
          </a:gsLst>
          <a:lin ang="8350000" scaled="1"/>
        </a:gradFill>
        <a:ln>
          <a:noFill/>
        </a:ln>
        <a:effectLst>
          <a:outerShdw blurRad="190500" dist="228600" dir="2700000" sy="90000" rotWithShape="0">
            <a:srgbClr val="000000">
              <a:alpha val="255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106680" tIns="106680" rIns="106680" bIns="106680" numCol="1" spcCol="1270" anchor="ctr" anchorCtr="0">
          <a:noAutofit/>
        </a:bodyPr>
        <a:lstStyle/>
        <a:p>
          <a:pPr lvl="0" algn="l" defTabSz="1244600" rtl="0">
            <a:lnSpc>
              <a:spcPct val="90000"/>
            </a:lnSpc>
            <a:spcBef>
              <a:spcPct val="0"/>
            </a:spcBef>
            <a:spcAft>
              <a:spcPct val="35000"/>
            </a:spcAft>
          </a:pPr>
          <a:r>
            <a:rPr lang="en-US" sz="2800" b="1" kern="1200" dirty="0" smtClean="0">
              <a:solidFill>
                <a:schemeClr val="tx1"/>
              </a:solidFill>
            </a:rPr>
            <a:t>Health technology assessment of medical devices </a:t>
          </a:r>
          <a:endParaRPr lang="en-US" sz="2800" b="1" kern="1200" dirty="0">
            <a:solidFill>
              <a:schemeClr val="tx1"/>
            </a:solidFill>
          </a:endParaRPr>
        </a:p>
      </dsp:txBody>
      <dsp:txXfrm>
        <a:off x="37830" y="2269820"/>
        <a:ext cx="8153940" cy="699282"/>
      </dsp:txXfrm>
    </dsp:sp>
    <dsp:sp modelId="{2E548452-B73C-4C4C-AE41-0BA31F8431A4}">
      <dsp:nvSpPr>
        <dsp:cNvPr id="0" name=""/>
        <dsp:cNvSpPr/>
      </dsp:nvSpPr>
      <dsp:spPr>
        <a:xfrm>
          <a:off x="0" y="3013556"/>
          <a:ext cx="8229600" cy="774942"/>
        </a:xfrm>
        <a:prstGeom prst="roundRect">
          <a:avLst/>
        </a:prstGeom>
        <a:gradFill rotWithShape="0">
          <a:gsLst>
            <a:gs pos="0">
              <a:schemeClr val="accent4">
                <a:shade val="50000"/>
                <a:hueOff val="-280866"/>
                <a:satOff val="11978"/>
                <a:lumOff val="34630"/>
                <a:alphaOff val="0"/>
                <a:shade val="60000"/>
              </a:schemeClr>
            </a:gs>
            <a:gs pos="33000">
              <a:schemeClr val="accent4">
                <a:shade val="50000"/>
                <a:hueOff val="-280866"/>
                <a:satOff val="11978"/>
                <a:lumOff val="34630"/>
                <a:alphaOff val="0"/>
                <a:tint val="86500"/>
              </a:schemeClr>
            </a:gs>
            <a:gs pos="46750">
              <a:schemeClr val="accent4">
                <a:shade val="50000"/>
                <a:hueOff val="-280866"/>
                <a:satOff val="11978"/>
                <a:lumOff val="34630"/>
                <a:alphaOff val="0"/>
                <a:tint val="71000"/>
                <a:satMod val="112000"/>
              </a:schemeClr>
            </a:gs>
            <a:gs pos="53000">
              <a:schemeClr val="accent4">
                <a:shade val="50000"/>
                <a:hueOff val="-280866"/>
                <a:satOff val="11978"/>
                <a:lumOff val="34630"/>
                <a:alphaOff val="0"/>
                <a:tint val="71000"/>
                <a:satMod val="112000"/>
              </a:schemeClr>
            </a:gs>
            <a:gs pos="68000">
              <a:schemeClr val="accent4">
                <a:shade val="50000"/>
                <a:hueOff val="-280866"/>
                <a:satOff val="11978"/>
                <a:lumOff val="34630"/>
                <a:alphaOff val="0"/>
                <a:tint val="86000"/>
              </a:schemeClr>
            </a:gs>
            <a:gs pos="100000">
              <a:schemeClr val="accent4">
                <a:shade val="50000"/>
                <a:hueOff val="-280866"/>
                <a:satOff val="11978"/>
                <a:lumOff val="34630"/>
                <a:alphaOff val="0"/>
                <a:shade val="60000"/>
              </a:schemeClr>
            </a:gs>
          </a:gsLst>
          <a:lin ang="8350000" scaled="1"/>
        </a:gradFill>
        <a:ln>
          <a:noFill/>
        </a:ln>
        <a:effectLst>
          <a:outerShdw blurRad="190500" dist="228600" dir="2700000" sy="90000" rotWithShape="0">
            <a:srgbClr val="000000">
              <a:alpha val="255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106680" tIns="106680" rIns="106680" bIns="106680" numCol="1" spcCol="1270" anchor="ctr" anchorCtr="0">
          <a:noAutofit/>
        </a:bodyPr>
        <a:lstStyle/>
        <a:p>
          <a:pPr lvl="0" algn="l" defTabSz="1244600">
            <a:lnSpc>
              <a:spcPct val="90000"/>
            </a:lnSpc>
            <a:spcBef>
              <a:spcPct val="0"/>
            </a:spcBef>
            <a:spcAft>
              <a:spcPct val="35000"/>
            </a:spcAft>
          </a:pPr>
          <a:r>
            <a:rPr lang="en-US" sz="2800" b="1" kern="1200" dirty="0" smtClean="0">
              <a:solidFill>
                <a:schemeClr val="tx1"/>
              </a:solidFill>
            </a:rPr>
            <a:t>Standards Formulation</a:t>
          </a:r>
          <a:endParaRPr lang="en-US" sz="2800" b="1" kern="1200" dirty="0">
            <a:solidFill>
              <a:schemeClr val="tx1"/>
            </a:solidFill>
          </a:endParaRPr>
        </a:p>
      </dsp:txBody>
      <dsp:txXfrm>
        <a:off x="37830" y="3051386"/>
        <a:ext cx="8153940" cy="699282"/>
      </dsp:txXfrm>
    </dsp:sp>
    <dsp:sp modelId="{7DEDD0D7-39E2-4037-B876-796A474293C4}">
      <dsp:nvSpPr>
        <dsp:cNvPr id="0" name=""/>
        <dsp:cNvSpPr/>
      </dsp:nvSpPr>
      <dsp:spPr>
        <a:xfrm>
          <a:off x="0" y="3795122"/>
          <a:ext cx="8229600" cy="774942"/>
        </a:xfrm>
        <a:prstGeom prst="roundRect">
          <a:avLst/>
        </a:prstGeom>
        <a:gradFill rotWithShape="0">
          <a:gsLst>
            <a:gs pos="0">
              <a:schemeClr val="accent4">
                <a:shade val="50000"/>
                <a:hueOff val="-140433"/>
                <a:satOff val="5989"/>
                <a:lumOff val="17315"/>
                <a:alphaOff val="0"/>
                <a:shade val="60000"/>
              </a:schemeClr>
            </a:gs>
            <a:gs pos="33000">
              <a:schemeClr val="accent4">
                <a:shade val="50000"/>
                <a:hueOff val="-140433"/>
                <a:satOff val="5989"/>
                <a:lumOff val="17315"/>
                <a:alphaOff val="0"/>
                <a:tint val="86500"/>
              </a:schemeClr>
            </a:gs>
            <a:gs pos="46750">
              <a:schemeClr val="accent4">
                <a:shade val="50000"/>
                <a:hueOff val="-140433"/>
                <a:satOff val="5989"/>
                <a:lumOff val="17315"/>
                <a:alphaOff val="0"/>
                <a:tint val="71000"/>
                <a:satMod val="112000"/>
              </a:schemeClr>
            </a:gs>
            <a:gs pos="53000">
              <a:schemeClr val="accent4">
                <a:shade val="50000"/>
                <a:hueOff val="-140433"/>
                <a:satOff val="5989"/>
                <a:lumOff val="17315"/>
                <a:alphaOff val="0"/>
                <a:tint val="71000"/>
                <a:satMod val="112000"/>
              </a:schemeClr>
            </a:gs>
            <a:gs pos="68000">
              <a:schemeClr val="accent4">
                <a:shade val="50000"/>
                <a:hueOff val="-140433"/>
                <a:satOff val="5989"/>
                <a:lumOff val="17315"/>
                <a:alphaOff val="0"/>
                <a:tint val="86000"/>
              </a:schemeClr>
            </a:gs>
            <a:gs pos="100000">
              <a:schemeClr val="accent4">
                <a:shade val="50000"/>
                <a:hueOff val="-140433"/>
                <a:satOff val="5989"/>
                <a:lumOff val="17315"/>
                <a:alphaOff val="0"/>
                <a:shade val="60000"/>
              </a:schemeClr>
            </a:gs>
          </a:gsLst>
          <a:lin ang="8350000" scaled="1"/>
        </a:gradFill>
        <a:ln>
          <a:noFill/>
        </a:ln>
        <a:effectLst>
          <a:outerShdw blurRad="190500" dist="228600" dir="2700000" sy="90000" rotWithShape="0">
            <a:srgbClr val="000000">
              <a:alpha val="255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lvl="0" algn="l" defTabSz="1066800">
            <a:lnSpc>
              <a:spcPct val="90000"/>
            </a:lnSpc>
            <a:spcBef>
              <a:spcPct val="0"/>
            </a:spcBef>
            <a:spcAft>
              <a:spcPct val="35000"/>
            </a:spcAft>
          </a:pPr>
          <a:r>
            <a:rPr lang="en-US" sz="2400" b="1" kern="1200" dirty="0" smtClean="0">
              <a:solidFill>
                <a:schemeClr val="tx1"/>
              </a:solidFill>
            </a:rPr>
            <a:t>Post Market Surveillance (Compliance Monitoring)</a:t>
          </a:r>
          <a:endParaRPr lang="en-US" sz="2400" b="1" kern="1200" dirty="0">
            <a:solidFill>
              <a:schemeClr val="tx1"/>
            </a:solidFill>
          </a:endParaRPr>
        </a:p>
      </dsp:txBody>
      <dsp:txXfrm>
        <a:off x="37830" y="3832952"/>
        <a:ext cx="8153940" cy="699282"/>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D366467-96F4-4A93-900C-79DCE658A167}">
      <dsp:nvSpPr>
        <dsp:cNvPr id="0" name=""/>
        <dsp:cNvSpPr/>
      </dsp:nvSpPr>
      <dsp:spPr>
        <a:xfrm>
          <a:off x="457199" y="0"/>
          <a:ext cx="5181600" cy="4064000"/>
        </a:xfrm>
        <a:prstGeom prst="rightArrow">
          <a:avLst/>
        </a:prstGeom>
        <a:solidFill>
          <a:schemeClr val="accent4">
            <a:tint val="55000"/>
            <a:hueOff val="0"/>
            <a:satOff val="0"/>
            <a:lumOff val="0"/>
            <a:alphaOff val="0"/>
          </a:schemeClr>
        </a:solidFill>
        <a:ln>
          <a:noFill/>
        </a:ln>
        <a:effectLst/>
        <a:sp3d z="-161800" extrusionH="600" contourW="3000">
          <a:bevelT w="48600" h="18600" prst="relaxedInset"/>
          <a:bevelB w="48600" h="8600" prst="relaxedInset"/>
        </a:sp3d>
      </dsp:spPr>
      <dsp:style>
        <a:lnRef idx="0">
          <a:scrgbClr r="0" g="0" b="0"/>
        </a:lnRef>
        <a:fillRef idx="1">
          <a:scrgbClr r="0" g="0" b="0"/>
        </a:fillRef>
        <a:effectRef idx="0">
          <a:scrgbClr r="0" g="0" b="0"/>
        </a:effectRef>
        <a:fontRef idx="minor"/>
      </dsp:style>
    </dsp:sp>
    <dsp:sp modelId="{F1C5DE8C-281E-45D6-B152-6A1B476A8834}">
      <dsp:nvSpPr>
        <dsp:cNvPr id="0" name=""/>
        <dsp:cNvSpPr/>
      </dsp:nvSpPr>
      <dsp:spPr>
        <a:xfrm>
          <a:off x="3156" y="1219199"/>
          <a:ext cx="1876106" cy="1625600"/>
        </a:xfrm>
        <a:prstGeom prst="roundRect">
          <a:avLst/>
        </a:prstGeom>
        <a:solidFill>
          <a:schemeClr val="accent4">
            <a:shade val="50000"/>
            <a:hueOff val="0"/>
            <a:satOff val="0"/>
            <a:lumOff val="0"/>
            <a:alphaOff val="0"/>
          </a:schemeClr>
        </a:solidFill>
        <a:ln>
          <a:noFill/>
        </a:ln>
        <a:effectLst>
          <a:outerShdw blurRad="130000" dist="101600" dir="2700000" algn="tl" rotWithShape="0">
            <a:srgbClr val="000000">
              <a:alpha val="35000"/>
            </a:srgbClr>
          </a:outerShdw>
        </a:effectLst>
        <a:sp3d extrusionH="50600" prstMaterial="metal">
          <a:bevelT w="101600" h="80600" prst="relaxedInset"/>
          <a:bevelB w="80600" h="80600" prst="relaxedInset"/>
        </a:sp3d>
      </dsp:spPr>
      <dsp:style>
        <a:lnRef idx="0">
          <a:scrgbClr r="0" g="0" b="0"/>
        </a:lnRef>
        <a:fillRef idx="1">
          <a:scrgbClr r="0" g="0" b="0"/>
        </a:fillRef>
        <a:effectRef idx="1">
          <a:scrgbClr r="0" g="0" b="0"/>
        </a:effectRef>
        <a:fontRef idx="minor">
          <a:schemeClr val="dk1"/>
        </a:fontRef>
      </dsp:style>
      <dsp:txBody>
        <a:bodyPr spcFirstLastPara="0" vert="horz" wrap="square" lIns="190500" tIns="190500" rIns="190500" bIns="190500" numCol="1" spcCol="1270" anchor="ctr" anchorCtr="0">
          <a:noAutofit/>
        </a:bodyPr>
        <a:lstStyle/>
        <a:p>
          <a:pPr lvl="0" algn="ctr" defTabSz="2222500">
            <a:lnSpc>
              <a:spcPct val="90000"/>
            </a:lnSpc>
            <a:spcBef>
              <a:spcPct val="0"/>
            </a:spcBef>
            <a:spcAft>
              <a:spcPct val="35000"/>
            </a:spcAft>
          </a:pPr>
          <a:r>
            <a:rPr lang="en-US" sz="5000" kern="1200" smtClean="0"/>
            <a:t>LTO</a:t>
          </a:r>
          <a:endParaRPr lang="fil-PH" sz="5000" kern="1200" dirty="0"/>
        </a:p>
      </dsp:txBody>
      <dsp:txXfrm>
        <a:off x="82511" y="1298554"/>
        <a:ext cx="1717396" cy="1466890"/>
      </dsp:txXfrm>
    </dsp:sp>
    <dsp:sp modelId="{5AB198FC-0981-4D94-8AD5-DA3BFC0A88BC}">
      <dsp:nvSpPr>
        <dsp:cNvPr id="0" name=""/>
        <dsp:cNvSpPr/>
      </dsp:nvSpPr>
      <dsp:spPr>
        <a:xfrm>
          <a:off x="2109946" y="1269999"/>
          <a:ext cx="1876106" cy="1625600"/>
        </a:xfrm>
        <a:prstGeom prst="roundRect">
          <a:avLst/>
        </a:prstGeom>
        <a:solidFill>
          <a:schemeClr val="accent4">
            <a:shade val="50000"/>
            <a:hueOff val="-234055"/>
            <a:satOff val="9982"/>
            <a:lumOff val="28858"/>
            <a:alphaOff val="0"/>
          </a:schemeClr>
        </a:solidFill>
        <a:ln>
          <a:noFill/>
        </a:ln>
        <a:effectLst>
          <a:outerShdw blurRad="130000" dist="101600" dir="2700000" algn="tl" rotWithShape="0">
            <a:srgbClr val="000000">
              <a:alpha val="35000"/>
            </a:srgbClr>
          </a:outerShdw>
        </a:effectLst>
        <a:sp3d extrusionH="50600" prstMaterial="metal">
          <a:bevelT w="101600" h="80600" prst="relaxedInset"/>
          <a:bevelB w="80600" h="80600" prst="relaxedInset"/>
        </a:sp3d>
      </dsp:spPr>
      <dsp:style>
        <a:lnRef idx="0">
          <a:scrgbClr r="0" g="0" b="0"/>
        </a:lnRef>
        <a:fillRef idx="1">
          <a:scrgbClr r="0" g="0" b="0"/>
        </a:fillRef>
        <a:effectRef idx="1">
          <a:scrgbClr r="0" g="0" b="0"/>
        </a:effectRef>
        <a:fontRef idx="minor">
          <a:schemeClr val="dk1"/>
        </a:fontRef>
      </dsp:style>
      <dsp:txBody>
        <a:bodyPr spcFirstLastPara="0" vert="horz" wrap="square" lIns="190500" tIns="190500" rIns="190500" bIns="190500" numCol="1" spcCol="1270" anchor="ctr" anchorCtr="0">
          <a:noAutofit/>
        </a:bodyPr>
        <a:lstStyle/>
        <a:p>
          <a:pPr lvl="0" algn="ctr" defTabSz="2222500">
            <a:lnSpc>
              <a:spcPct val="90000"/>
            </a:lnSpc>
            <a:spcBef>
              <a:spcPct val="0"/>
            </a:spcBef>
            <a:spcAft>
              <a:spcPct val="35000"/>
            </a:spcAft>
          </a:pPr>
          <a:r>
            <a:rPr lang="en-US" sz="5000" kern="1200" smtClean="0"/>
            <a:t>CPR</a:t>
          </a:r>
          <a:endParaRPr lang="fil-PH" sz="5000" kern="1200" dirty="0"/>
        </a:p>
      </dsp:txBody>
      <dsp:txXfrm>
        <a:off x="2189301" y="1349354"/>
        <a:ext cx="1717396" cy="1466890"/>
      </dsp:txXfrm>
    </dsp:sp>
    <dsp:sp modelId="{69EC4BDE-70F5-40EF-B91D-FF22F7FE559A}">
      <dsp:nvSpPr>
        <dsp:cNvPr id="0" name=""/>
        <dsp:cNvSpPr/>
      </dsp:nvSpPr>
      <dsp:spPr>
        <a:xfrm>
          <a:off x="4216736" y="1219199"/>
          <a:ext cx="1876106" cy="1625600"/>
        </a:xfrm>
        <a:prstGeom prst="roundRect">
          <a:avLst/>
        </a:prstGeom>
        <a:solidFill>
          <a:schemeClr val="accent4">
            <a:shade val="50000"/>
            <a:hueOff val="-234055"/>
            <a:satOff val="9982"/>
            <a:lumOff val="28858"/>
            <a:alphaOff val="0"/>
          </a:schemeClr>
        </a:solidFill>
        <a:ln>
          <a:noFill/>
        </a:ln>
        <a:effectLst>
          <a:outerShdw blurRad="130000" dist="101600" dir="2700000" algn="tl" rotWithShape="0">
            <a:srgbClr val="000000">
              <a:alpha val="35000"/>
            </a:srgbClr>
          </a:outerShdw>
        </a:effectLst>
        <a:sp3d extrusionH="50600" prstMaterial="metal">
          <a:bevelT w="101600" h="80600" prst="relaxedInset"/>
          <a:bevelB w="80600" h="80600" prst="relaxedInset"/>
        </a:sp3d>
      </dsp:spPr>
      <dsp:style>
        <a:lnRef idx="0">
          <a:scrgbClr r="0" g="0" b="0"/>
        </a:lnRef>
        <a:fillRef idx="1">
          <a:scrgbClr r="0" g="0" b="0"/>
        </a:fillRef>
        <a:effectRef idx="1">
          <a:scrgbClr r="0" g="0" b="0"/>
        </a:effectRef>
        <a:fontRef idx="minor">
          <a:schemeClr val="dk1"/>
        </a:fontRef>
      </dsp:style>
      <dsp:txBody>
        <a:bodyPr spcFirstLastPara="0" vert="horz" wrap="square" lIns="190500" tIns="190500" rIns="190500" bIns="190500" numCol="1" spcCol="1270" anchor="ctr" anchorCtr="0">
          <a:noAutofit/>
        </a:bodyPr>
        <a:lstStyle/>
        <a:p>
          <a:pPr lvl="0" algn="ctr" defTabSz="2222500">
            <a:lnSpc>
              <a:spcPct val="90000"/>
            </a:lnSpc>
            <a:spcBef>
              <a:spcPct val="0"/>
            </a:spcBef>
            <a:spcAft>
              <a:spcPct val="35000"/>
            </a:spcAft>
          </a:pPr>
          <a:r>
            <a:rPr lang="en-US" sz="5000" kern="1200" smtClean="0"/>
            <a:t>PMS</a:t>
          </a:r>
          <a:endParaRPr lang="fil-PH" sz="5000" kern="1200" dirty="0"/>
        </a:p>
      </dsp:txBody>
      <dsp:txXfrm>
        <a:off x="4296091" y="1298554"/>
        <a:ext cx="1717396" cy="1466890"/>
      </dsp:txXfrm>
    </dsp:sp>
  </dsp:spTree>
</dsp:drawing>
</file>

<file path=ppt/diagrams/layout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3d7">
  <dgm:title val=""/>
  <dgm:desc val=""/>
  <dgm:catLst>
    <dgm:cat type="3D" pri="11700"/>
  </dgm:catLst>
  <dgm:scene3d>
    <a:camera prst="perspectiveLeft" zoom="91000"/>
    <a:lightRig rig="threePt" dir="t">
      <a:rot lat="0" lon="0" rev="20640000"/>
    </a:lightRig>
  </dgm:scene3d>
  <dgm:styleLbl name="node0">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lnNode1">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vennNode1">
    <dgm:scene3d>
      <a:camera prst="orthographicFront"/>
      <a:lightRig rig="threePt" dir="t"/>
    </dgm:scene3d>
    <dgm:sp3d extrusionH="50600" prstMaterial="clear">
      <a:bevelT w="101600" h="80600" prst="relaxedInset"/>
      <a:bevelB w="80600" h="80600" prst="relaxedInset"/>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extrusionH="50600" prstMaterial="metal">
      <a:bevelT w="101600" h="80600" prst="relaxedInset"/>
      <a:bevelB w="80600" h="80600" prst="relaxedInset"/>
    </dgm:sp3d>
    <dgm:txPr/>
    <dgm:style>
      <a:lnRef idx="1">
        <a:scrgbClr r="0" g="0" b="0"/>
      </a:lnRef>
      <a:fillRef idx="1">
        <a:scrgbClr r="0" g="0" b="0"/>
      </a:fillRef>
      <a:effectRef idx="1">
        <a:scrgbClr r="0" g="0" b="0"/>
      </a:effectRef>
      <a:fontRef idx="minor">
        <a:schemeClr val="dk1"/>
      </a:fontRef>
    </dgm:style>
  </dgm:styleLbl>
  <dgm:styleLbl name="node1">
    <dgm:scene3d>
      <a:camera prst="orthographicFront"/>
      <a:lightRig rig="threePt" dir="t"/>
    </dgm:scene3d>
    <dgm:sp3d extrusionH="50600" prstMaterial="metal">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node2">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node3">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node4">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fgImgPlace1">
    <dgm:scene3d>
      <a:camera prst="orthographicFront"/>
      <a:lightRig rig="threePt" dir="t"/>
    </dgm:scene3d>
    <dgm:sp3d z="57200" extrusionH="10600" prstMaterial="plastic">
      <a:bevelT w="101600" h="8600" prst="relaxedInset"/>
      <a:bevelB w="8600" h="8600" prst="relaxedInset"/>
    </dgm:sp3d>
    <dgm:txPr/>
    <dgm:style>
      <a:lnRef idx="0">
        <a:scrgbClr r="0" g="0" b="0"/>
      </a:lnRef>
      <a:fillRef idx="1">
        <a:scrgbClr r="0" g="0" b="0"/>
      </a:fillRef>
      <a:effectRef idx="1">
        <a:scrgbClr r="0" g="0" b="0"/>
      </a:effectRef>
      <a:fontRef idx="minor"/>
    </dgm:style>
  </dgm:styleLbl>
  <dgm:styleLbl name="alignImgPlace1">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dgm:style>
  </dgm:styleLbl>
  <dgm:styleLbl name="bgImgPlace1">
    <dgm:scene3d>
      <a:camera prst="orthographicFront"/>
      <a:lightRig rig="threePt" dir="t"/>
    </dgm:scene3d>
    <dgm:sp3d z="-211800" extrusionH="10600" prstMaterial="plastic">
      <a:bevelT w="101600" h="8600" prst="relaxedInset"/>
      <a:bevelB w="8600" h="8600" prst="relaxedInset"/>
    </dgm:sp3d>
    <dgm:txPr/>
    <dgm:style>
      <a:lnRef idx="0">
        <a:scrgbClr r="0" g="0" b="0"/>
      </a:lnRef>
      <a:fillRef idx="1">
        <a:scrgbClr r="0" g="0" b="0"/>
      </a:fillRef>
      <a:effectRef idx="1">
        <a:scrgbClr r="0" g="0" b="0"/>
      </a:effectRef>
      <a:fontRef idx="minor"/>
    </dgm:style>
  </dgm:styleLbl>
  <dgm:styleLbl name="sibTrans2D1">
    <dgm:scene3d>
      <a:camera prst="orthographicFront"/>
      <a:lightRig rig="threePt" dir="t"/>
    </dgm:scene3d>
    <dgm:sp3d z="-110000">
      <a:bevelT w="40600" h="20600" prst="relaxedInset"/>
    </dgm:sp3d>
    <dgm:txPr/>
    <dgm:style>
      <a:lnRef idx="0">
        <a:scrgbClr r="0" g="0" b="0"/>
      </a:lnRef>
      <a:fillRef idx="1">
        <a:scrgbClr r="0" g="0" b="0"/>
      </a:fillRef>
      <a:effectRef idx="2">
        <a:scrgbClr r="0" g="0" b="0"/>
      </a:effectRef>
      <a:fontRef idx="minor"/>
    </dgm:style>
  </dgm:styleLbl>
  <dgm:styleLbl name="fgSibTrans2D1">
    <dgm:scene3d>
      <a:camera prst="orthographicFront"/>
      <a:lightRig rig="threePt" dir="t"/>
    </dgm:scene3d>
    <dgm:sp3d z="10600">
      <a:bevelT w="40600" h="20600" prst="relaxedInset"/>
    </dgm:sp3d>
    <dgm:txPr/>
    <dgm:style>
      <a:lnRef idx="0">
        <a:scrgbClr r="0" g="0" b="0"/>
      </a:lnRef>
      <a:fillRef idx="1">
        <a:scrgbClr r="0" g="0" b="0"/>
      </a:fillRef>
      <a:effectRef idx="2">
        <a:scrgbClr r="0" g="0" b="0"/>
      </a:effectRef>
      <a:fontRef idx="minor"/>
    </dgm:style>
  </dgm:styleLbl>
  <dgm:styleLbl name="bgSibTrans2D1">
    <dgm:scene3d>
      <a:camera prst="orthographicFront"/>
      <a:lightRig rig="threePt" dir="t"/>
    </dgm:scene3d>
    <dgm:sp3d z="-211800">
      <a:bevelT w="40600" h="20600" prst="relaxedInset"/>
    </dgm:sp3d>
    <dgm:txPr/>
    <dgm:style>
      <a:lnRef idx="0">
        <a:scrgbClr r="0" g="0" b="0"/>
      </a:lnRef>
      <a:fillRef idx="1">
        <a:scrgbClr r="0" g="0" b="0"/>
      </a:fillRef>
      <a:effectRef idx="2">
        <a:scrgbClr r="0" g="0" b="0"/>
      </a:effectRef>
      <a:fontRef idx="minor"/>
    </dgm:style>
  </dgm:styleLbl>
  <dgm:styleLbl name="sibTrans1D1">
    <dgm:scene3d>
      <a:camera prst="orthographicFront"/>
      <a:lightRig rig="threePt" dir="t"/>
    </dgm:scene3d>
    <dgm:sp3d z="-110000"/>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0000"/>
    <dgm:txPr/>
    <dgm:style>
      <a:lnRef idx="1">
        <a:scrgbClr r="0" g="0" b="0"/>
      </a:lnRef>
      <a:fillRef idx="1">
        <a:scrgbClr r="0" g="0" b="0"/>
      </a:fillRef>
      <a:effectRef idx="0">
        <a:scrgbClr r="0" g="0" b="0"/>
      </a:effectRef>
      <a:fontRef idx="minor"/>
    </dgm:style>
  </dgm:styleLbl>
  <dgm:styleLbl name="asst0">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asst1">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asst2">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asst3">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asst4">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parChTrans2D1">
    <dgm:scene3d>
      <a:camera prst="orthographicFront"/>
      <a:lightRig rig="threePt" dir="t"/>
    </dgm:scene3d>
    <dgm:sp3d z="-110000">
      <a:bevelT w="40600" h="20600" prst="relaxedInset"/>
    </dgm:sp3d>
    <dgm:txPr/>
    <dgm:style>
      <a:lnRef idx="0">
        <a:scrgbClr r="0" g="0" b="0"/>
      </a:lnRef>
      <a:fillRef idx="1">
        <a:scrgbClr r="0" g="0" b="0"/>
      </a:fillRef>
      <a:effectRef idx="0">
        <a:scrgbClr r="0" g="0" b="0"/>
      </a:effectRef>
      <a:fontRef idx="minor"/>
    </dgm:style>
  </dgm:styleLbl>
  <dgm:styleLbl name="parChTrans2D2">
    <dgm:scene3d>
      <a:camera prst="orthographicFront"/>
      <a:lightRig rig="threePt" dir="t"/>
    </dgm:scene3d>
    <dgm:sp3d z="-110000">
      <a:bevelT w="40600" h="20600" prst="relaxedInset"/>
    </dgm:sp3d>
    <dgm:txPr/>
    <dgm:style>
      <a:lnRef idx="0">
        <a:scrgbClr r="0" g="0" b="0"/>
      </a:lnRef>
      <a:fillRef idx="1">
        <a:scrgbClr r="0" g="0" b="0"/>
      </a:fillRef>
      <a:effectRef idx="0">
        <a:scrgbClr r="0" g="0" b="0"/>
      </a:effectRef>
      <a:fontRef idx="minor"/>
    </dgm:style>
  </dgm:styleLbl>
  <dgm:styleLbl name="parChTrans2D3">
    <dgm:scene3d>
      <a:camera prst="orthographicFront"/>
      <a:lightRig rig="threePt" dir="t"/>
    </dgm:scene3d>
    <dgm:sp3d z="-110000"/>
    <dgm:txPr/>
    <dgm:style>
      <a:lnRef idx="0">
        <a:scrgbClr r="0" g="0" b="0"/>
      </a:lnRef>
      <a:fillRef idx="1">
        <a:scrgbClr r="0" g="0" b="0"/>
      </a:fillRef>
      <a:effectRef idx="0">
        <a:scrgbClr r="0" g="0" b="0"/>
      </a:effectRef>
      <a:fontRef idx="minor"/>
    </dgm:style>
  </dgm:styleLbl>
  <dgm:styleLbl name="parChTrans2D4">
    <dgm:scene3d>
      <a:camera prst="orthographicFront"/>
      <a:lightRig rig="threePt" dir="t"/>
    </dgm:scene3d>
    <dgm:sp3d z="-110000"/>
    <dgm:txPr/>
    <dgm:style>
      <a:lnRef idx="0">
        <a:scrgbClr r="0" g="0" b="0"/>
      </a:lnRef>
      <a:fillRef idx="1">
        <a:scrgbClr r="0" g="0" b="0"/>
      </a:fillRef>
      <a:effectRef idx="0">
        <a:scrgbClr r="0" g="0" b="0"/>
      </a:effectRef>
      <a:fontRef idx="minor"/>
    </dgm:style>
  </dgm:styleLbl>
  <dgm:styleLbl name="parChTrans1D1">
    <dgm:scene3d>
      <a:camera prst="orthographicFront"/>
      <a:lightRig rig="threePt" dir="t"/>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z="-110000"/>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z="57200" extrusionH="600" contourW="3000">
      <a:bevelT w="48600" h="18600" prst="relaxedInset"/>
      <a:bevelB w="48600" h="8600" prst="relaxedInset"/>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z="-161800" extrusionH="10600" prstMaterial="matte">
      <a:bevelT w="90600" h="18600" prst="softRound"/>
      <a:bevelB w="48600" h="8600" prst="relaxedInset"/>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extrusionH="50600">
      <a:bevelT w="101600" h="80600"/>
      <a:bevelB w="80600" h="80600"/>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extrusionH="50600">
      <a:bevelT w="101600" h="80600"/>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z="-161800" extrusionH="10600" prstMaterial="matte">
      <a:bevelT w="90600" h="18600" prst="softRound"/>
      <a:bevelB w="48600" h="8600" prst="relaxedInset"/>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z="57200" extrusionH="600" contourW="3000">
      <a:bevelT w="48600" h="18600" prst="relaxedInset"/>
      <a:bevelB w="48600" h="8600" prst="relaxedInset"/>
    </dgm:sp3d>
    <dgm:txPr/>
    <dgm:style>
      <a:lnRef idx="0">
        <a:scrgbClr r="0" g="0" b="0"/>
      </a:lnRef>
      <a:fillRef idx="1">
        <a:scrgbClr r="0" g="0" b="0"/>
      </a:fillRef>
      <a:effectRef idx="0">
        <a:scrgbClr r="0" g="0" b="0"/>
      </a:effectRef>
      <a:fontRef idx="minor"/>
    </dgm:style>
  </dgm:styleLbl>
  <dgm:styleLbl name="solidAlignAcc1">
    <dgm:scene3d>
      <a:camera prst="orthographicFront"/>
      <a:lightRig rig="threePt" dir="t"/>
    </dgm:scene3d>
    <dgm:sp3d extrusionH="50600" contourW="3000">
      <a:bevelT w="101600" h="80600" prst="relaxedInset"/>
      <a:bevelB w="80600" h="80600" prst="relaxedInset"/>
    </dgm:sp3d>
    <dgm:txPr/>
    <dgm:style>
      <a:lnRef idx="0">
        <a:scrgbClr r="0" g="0" b="0"/>
      </a:lnRef>
      <a:fillRef idx="1">
        <a:scrgbClr r="0" g="0" b="0"/>
      </a:fillRef>
      <a:effectRef idx="0">
        <a:scrgbClr r="0" g="0" b="0"/>
      </a:effectRef>
      <a:fontRef idx="minor"/>
    </dgm:style>
  </dgm:styleLbl>
  <dgm:styleLbl name="solidBgAcc1">
    <dgm:scene3d>
      <a:camera prst="orthographicFront"/>
      <a:lightRig rig="threePt" dir="t"/>
    </dgm:scene3d>
    <dgm:sp3d z="-161800" extrusionH="10600" contourW="3000">
      <a:bevelT w="48600" h="8600" prst="softRound"/>
      <a:bevelB w="48600" h="8600" prst="relaxedInset"/>
    </dgm:sp3d>
    <dgm:txPr/>
    <dgm:style>
      <a:lnRef idx="0">
        <a:scrgbClr r="0" g="0" b="0"/>
      </a:lnRef>
      <a:fillRef idx="1">
        <a:scrgbClr r="0" g="0" b="0"/>
      </a:fillRef>
      <a:effectRef idx="0">
        <a:scrgbClr r="0" g="0" b="0"/>
      </a:effectRef>
      <a:fontRef idx="minor"/>
    </dgm:style>
  </dgm:styleLbl>
  <dgm:styleLbl name="fgAccFollowNode1">
    <dgm:scene3d>
      <a:camera prst="orthographicFront"/>
      <a:lightRig rig="threePt" dir="t"/>
    </dgm:scene3d>
    <dgm:sp3d z="57200" extrusionH="600" contourW="3000">
      <a:bevelT w="48600" h="18600" prst="relaxedInset"/>
      <a:bevelB w="48600" h="8600" prst="relaxedInset"/>
    </dgm:sp3d>
    <dgm:txPr/>
    <dgm:style>
      <a:lnRef idx="0">
        <a:scrgbClr r="0" g="0" b="0"/>
      </a:lnRef>
      <a:fillRef idx="1">
        <a:scrgbClr r="0" g="0" b="0"/>
      </a:fillRef>
      <a:effectRef idx="0">
        <a:scrgbClr r="0" g="0" b="0"/>
      </a:effectRef>
      <a:fontRef idx="minor"/>
    </dgm:style>
  </dgm:styleLbl>
  <dgm:styleLbl name="alignAccFollowNode1">
    <dgm:scene3d>
      <a:camera prst="orthographicFront"/>
      <a:lightRig rig="threePt" dir="t"/>
    </dgm:scene3d>
    <dgm:sp3d extrusionH="50600" contourW="3000">
      <a:bevelT w="101600" h="80600" prst="relaxedInset"/>
      <a:bevelB w="80600" h="80600" prst="relaxedInset"/>
    </dgm:sp3d>
    <dgm:txPr/>
    <dgm:style>
      <a:lnRef idx="0">
        <a:scrgbClr r="0" g="0" b="0"/>
      </a:lnRef>
      <a:fillRef idx="1">
        <a:scrgbClr r="0" g="0" b="0"/>
      </a:fillRef>
      <a:effectRef idx="0">
        <a:scrgbClr r="0" g="0" b="0"/>
      </a:effectRef>
      <a:fontRef idx="minor"/>
    </dgm:style>
  </dgm:styleLbl>
  <dgm:styleLbl name="bgAccFollowNode1">
    <dgm:scene3d>
      <a:camera prst="orthographicFront"/>
      <a:lightRig rig="threePt" dir="t"/>
    </dgm:scene3d>
    <dgm:sp3d z="-161800" extrusionH="10600" contourW="3000">
      <a:bevelT w="48600" h="8600" prst="relaxedInset"/>
      <a:bevelB w="48600" h="8600" prst="relaxedInset"/>
    </dgm:sp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sp3d z="57200" extrusionH="600" contourW="3000">
      <a:bevelT w="48600" h="18600" prst="relaxedInset"/>
      <a:bevelB w="48600" h="8600" prst="relaxedInset"/>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z="57200" extrusionH="600" contourW="3000">
      <a:bevelT w="48600" h="18600" prst="relaxedInset"/>
      <a:bevelB w="48600" h="8600" prst="relaxedInset"/>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z="57200" extrusionH="600" contourW="3000">
      <a:bevelT w="48600" h="18600" prst="relaxedInset"/>
      <a:bevelB w="48600" h="8600" prst="relaxedInset"/>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z="57200" extrusionH="600" contourW="3000">
      <a:bevelT w="48600" h="18600" prst="relaxedInset"/>
      <a:bevelB w="48600" h="8600" prst="relaxedInset"/>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z="-161800" extrusionH="600" contourW="3000">
      <a:bevelT w="48600" h="18600" prst="relaxedInset"/>
      <a:bevelB w="48600" h="8600" prst="relaxedInset"/>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extrusionH="50600">
      <a:bevelT w="80600" h="80600" prst="relaxedInset"/>
      <a:bevelB w="80600" h="80600" prst="relaxedInset"/>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z="57200" extrusionH="600" contourW="3000" prstMaterial="plastic">
      <a:bevelT w="80600" h="18600" prst="relaxedInset"/>
      <a:bevelB w="80600" h="8600" prst="relaxedInset"/>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8" name="Title 7"/>
          <p:cNvSpPr>
            <a:spLocks noGrp="1"/>
          </p:cNvSpPr>
          <p:nvPr>
            <p:ph type="ctrTitle"/>
          </p:nvPr>
        </p:nvSpPr>
        <p:spPr>
          <a:xfrm>
            <a:off x="422030" y="1371600"/>
            <a:ext cx="8229600" cy="1828800"/>
          </a:xfrm>
        </p:spPr>
        <p:txBody>
          <a:bodyPr vert="horz" lIns="45720" tIns="0" rIns="45720" bIns="0" anchor="b">
            <a:normAutofit/>
            <a:scene3d>
              <a:camera prst="orthographicFront"/>
              <a:lightRig rig="soft" dir="t">
                <a:rot lat="0" lon="0" rev="17220000"/>
              </a:lightRig>
            </a:scene3d>
            <a:sp3d prstMaterial="softEdge">
              <a:bevelT w="38100" h="38100"/>
            </a:sp3d>
          </a:bodyPr>
          <a:lstStyle>
            <a:lvl1pPr>
              <a:defRPr sz="4800" b="1" cap="all"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27000" dist="200000" dir="2700000" algn="tl" rotWithShape="0">
                    <a:srgbClr val="000000">
                      <a:alpha val="30000"/>
                    </a:srgbClr>
                  </a:outerShdw>
                </a:effectLst>
              </a:defRPr>
            </a:lvl1pPr>
          </a:lstStyle>
          <a:p>
            <a:r>
              <a:rPr kumimoji="0" lang="en-US" smtClean="0"/>
              <a:t>Click to edit Master title style</a:t>
            </a:r>
            <a:endParaRPr kumimoji="0" lang="en-US"/>
          </a:p>
        </p:txBody>
      </p:sp>
      <p:sp>
        <p:nvSpPr>
          <p:cNvPr id="28" name="Date Placeholder 27"/>
          <p:cNvSpPr>
            <a:spLocks noGrp="1"/>
          </p:cNvSpPr>
          <p:nvPr>
            <p:ph type="dt" sz="half" idx="10"/>
          </p:nvPr>
        </p:nvSpPr>
        <p:spPr/>
        <p:txBody>
          <a:bodyPr/>
          <a:lstStyle/>
          <a:p>
            <a:fld id="{C8C94368-AB69-4E78-A63F-7394C448B062}" type="datetimeFigureOut">
              <a:rPr lang="en-US" smtClean="0"/>
              <a:pPr/>
              <a:t>4/13/2016</a:t>
            </a:fld>
            <a:endParaRPr lang="en-US"/>
          </a:p>
        </p:txBody>
      </p:sp>
      <p:sp>
        <p:nvSpPr>
          <p:cNvPr id="17" name="Footer Placeholder 16"/>
          <p:cNvSpPr>
            <a:spLocks noGrp="1"/>
          </p:cNvSpPr>
          <p:nvPr>
            <p:ph type="ftr" sz="quarter" idx="11"/>
          </p:nvPr>
        </p:nvSpPr>
        <p:spPr/>
        <p:txBody>
          <a:bodyPr/>
          <a:lstStyle/>
          <a:p>
            <a:endParaRPr lang="en-US"/>
          </a:p>
        </p:txBody>
      </p:sp>
      <p:sp>
        <p:nvSpPr>
          <p:cNvPr id="29" name="Slide Number Placeholder 28"/>
          <p:cNvSpPr>
            <a:spLocks noGrp="1"/>
          </p:cNvSpPr>
          <p:nvPr>
            <p:ph type="sldNum" sz="quarter" idx="12"/>
          </p:nvPr>
        </p:nvSpPr>
        <p:spPr/>
        <p:txBody>
          <a:bodyPr/>
          <a:lstStyle/>
          <a:p>
            <a:fld id="{0B3E08DC-CFA2-440F-BA2F-025843839299}" type="slidenum">
              <a:rPr lang="en-US" smtClean="0"/>
              <a:pPr/>
              <a:t>‹#›</a:t>
            </a:fld>
            <a:endParaRPr lang="en-US"/>
          </a:p>
        </p:txBody>
      </p:sp>
      <p:sp>
        <p:nvSpPr>
          <p:cNvPr id="9" name="Subtitle 8"/>
          <p:cNvSpPr>
            <a:spLocks noGrp="1"/>
          </p:cNvSpPr>
          <p:nvPr>
            <p:ph type="subTitle" idx="1"/>
          </p:nvPr>
        </p:nvSpPr>
        <p:spPr>
          <a:xfrm>
            <a:off x="1371600" y="3331698"/>
            <a:ext cx="6400800" cy="1752600"/>
          </a:xfrm>
        </p:spPr>
        <p:txBody>
          <a:bodyPr/>
          <a:lstStyle>
            <a:lvl1pPr marL="0" indent="0" algn="ct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C8C94368-AB69-4E78-A63F-7394C448B062}" type="datetimeFigureOut">
              <a:rPr lang="en-US" smtClean="0"/>
              <a:pPr/>
              <a:t>4/13/2016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B3E08DC-CFA2-440F-BA2F-025843839299}"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C8C94368-AB69-4E78-A63F-7394C448B062}" type="datetimeFigureOut">
              <a:rPr lang="en-US" smtClean="0"/>
              <a:pPr/>
              <a:t>4/13/2016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B3E08DC-CFA2-440F-BA2F-025843839299}"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C8C94368-AB69-4E78-A63F-7394C448B062}" type="datetimeFigureOut">
              <a:rPr lang="en-US" smtClean="0"/>
              <a:pPr/>
              <a:t>4/13/2016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B3E08DC-CFA2-440F-BA2F-025843839299}"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600200" y="609600"/>
            <a:ext cx="7086600" cy="1828800"/>
          </a:xfrm>
        </p:spPr>
        <p:txBody>
          <a:bodyPr vert="horz" bIns="0" anchor="b">
            <a:noAutofit/>
            <a:scene3d>
              <a:camera prst="orthographicFront"/>
              <a:lightRig rig="soft" dir="t">
                <a:rot lat="0" lon="0" rev="17220000"/>
              </a:lightRig>
            </a:scene3d>
            <a:sp3d prstMaterial="softEdge">
              <a:bevelT w="38100" h="38100"/>
              <a:contourClr>
                <a:schemeClr val="tx2">
                  <a:shade val="50000"/>
                </a:schemeClr>
              </a:contourClr>
            </a:sp3d>
          </a:bodyPr>
          <a:lstStyle>
            <a:lvl1pPr algn="l" rtl="0">
              <a:spcBef>
                <a:spcPct val="0"/>
              </a:spcBef>
              <a:buNone/>
              <a:defRPr sz="4800" b="1" cap="none" baseline="0">
                <a:ln w="6350">
                  <a:noFill/>
                </a:ln>
                <a:solidFill>
                  <a:schemeClr val="accent1">
                    <a:tint val="90000"/>
                    <a:satMod val="120000"/>
                  </a:schemeClr>
                </a:solidFill>
                <a:effectLst>
                  <a:outerShdw blurRad="114300" dist="101600" dir="2700000" algn="tl" rotWithShape="0">
                    <a:srgbClr val="000000">
                      <a:alpha val="40000"/>
                    </a:srgbClr>
                  </a:outerShdw>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1600200" y="2507786"/>
            <a:ext cx="7086600" cy="1509712"/>
          </a:xfrm>
        </p:spPr>
        <p:txBody>
          <a:bodyPr anchor="t"/>
          <a:lstStyle>
            <a:lvl1pPr marL="73152" indent="0" algn="l">
              <a:buNone/>
              <a:defRPr sz="20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C8C94368-AB69-4E78-A63F-7394C448B062}" type="datetimeFigureOut">
              <a:rPr lang="en-US" smtClean="0"/>
              <a:pPr/>
              <a:t>4/13/2016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a:xfrm>
            <a:off x="7924800" y="6416675"/>
            <a:ext cx="762000" cy="365125"/>
          </a:xfrm>
        </p:spPr>
        <p:txBody>
          <a:bodyPr/>
          <a:lstStyle/>
          <a:p>
            <a:fld id="{0B3E08DC-CFA2-440F-BA2F-025843839299}"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600200"/>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600200"/>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C8C94368-AB69-4E78-A63F-7394C448B062}" type="datetimeFigureOut">
              <a:rPr lang="en-US" smtClean="0"/>
              <a:pPr/>
              <a:t>4/13/2016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B3E08DC-CFA2-440F-BA2F-025843839299}"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nchor="ctr"/>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535112"/>
            <a:ext cx="4040188" cy="750887"/>
          </a:xfrm>
        </p:spPr>
        <p:txBody>
          <a:bodyPr anchor="ctr"/>
          <a:lstStyle>
            <a:lvl1pPr marL="0" indent="0">
              <a:buNone/>
              <a:defRPr sz="2400" b="0" cap="all" baseline="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5" y="1535112"/>
            <a:ext cx="4041775" cy="750887"/>
          </a:xfrm>
        </p:spPr>
        <p:txBody>
          <a:bodyPr anchor="ctr"/>
          <a:lstStyle>
            <a:lvl1pPr marL="0" indent="0">
              <a:buNone/>
              <a:defRPr sz="2400" b="0" cap="all" baseline="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2362200"/>
            <a:ext cx="4040188" cy="37639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2362200"/>
            <a:ext cx="4041775" cy="37639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fld id="{C8C94368-AB69-4E78-A63F-7394C448B062}" type="datetimeFigureOut">
              <a:rPr lang="en-US" smtClean="0"/>
              <a:pPr/>
              <a:t>4/13/2016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0B3E08DC-CFA2-440F-BA2F-025843839299}"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C8C94368-AB69-4E78-A63F-7394C448B062}" type="datetimeFigureOut">
              <a:rPr lang="en-US" smtClean="0"/>
              <a:pPr/>
              <a:t>4/13/2016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0B3E08DC-CFA2-440F-BA2F-025843839299}"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8C94368-AB69-4E78-A63F-7394C448B062}" type="datetimeFigureOut">
              <a:rPr lang="en-US" smtClean="0"/>
              <a:pPr/>
              <a:t>4/13/2016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0B3E08DC-CFA2-440F-BA2F-025843839299}"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vert="horz" anchor="b">
            <a:normAutofit/>
            <a:sp3d prstMaterial="softEdge"/>
          </a:bodyPr>
          <a:lstStyle>
            <a:lvl1pPr algn="l">
              <a:buNone/>
              <a:defRPr sz="2200" b="0">
                <a:ln w="6350">
                  <a:noFill/>
                </a:ln>
                <a:solidFill>
                  <a:schemeClr val="accent1">
                    <a:tint val="73000"/>
                    <a:satMod val="180000"/>
                  </a:schemeClr>
                </a:solidFill>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457200" y="1524000"/>
            <a:ext cx="3008313" cy="4602163"/>
          </a:xfrm>
        </p:spPr>
        <p:txBody>
          <a:bodyPr/>
          <a:lstStyle>
            <a:lvl1pPr marL="0"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3575050" y="273050"/>
            <a:ext cx="5111750" cy="5853113"/>
          </a:xfrm>
        </p:spPr>
        <p:txBody>
          <a:bodyPr/>
          <a:lstStyle>
            <a:lvl1pPr>
              <a:defRPr sz="2600"/>
            </a:lvl1pPr>
            <a:lvl2pPr>
              <a:defRPr sz="2400"/>
            </a:lvl2pPr>
            <a:lvl3pPr>
              <a:defRPr sz="2200"/>
            </a:lvl3pPr>
            <a:lvl4pPr>
              <a:defRPr sz="20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C8C94368-AB69-4E78-A63F-7394C448B062}" type="datetimeFigureOut">
              <a:rPr lang="en-US" smtClean="0"/>
              <a:pPr/>
              <a:t>4/13/2016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B3E08DC-CFA2-440F-BA2F-025843839299}"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28800" y="609600"/>
            <a:ext cx="5486400" cy="522288"/>
          </a:xfrm>
        </p:spPr>
        <p:txBody>
          <a:bodyPr lIns="45720" rIns="45720" bIns="0" anchor="b">
            <a:sp3d prstMaterial="softEdge"/>
          </a:bodyPr>
          <a:lstStyle>
            <a:lvl1pPr algn="ctr">
              <a:buNone/>
              <a:defRPr sz="2000" b="1"/>
            </a:lvl1pPr>
          </a:lstStyle>
          <a:p>
            <a:r>
              <a:rPr kumimoji="0" lang="en-US" smtClean="0"/>
              <a:t>Click to edit Master title style</a:t>
            </a:r>
            <a:endParaRPr kumimoji="0" lang="en-US"/>
          </a:p>
        </p:txBody>
      </p:sp>
      <p:sp>
        <p:nvSpPr>
          <p:cNvPr id="3" name="Picture Placeholder 2"/>
          <p:cNvSpPr>
            <a:spLocks noGrp="1"/>
          </p:cNvSpPr>
          <p:nvPr>
            <p:ph type="pic" idx="1"/>
          </p:nvPr>
        </p:nvSpPr>
        <p:spPr>
          <a:xfrm>
            <a:off x="1828800" y="1831975"/>
            <a:ext cx="5486400" cy="3962400"/>
          </a:xfrm>
          <a:solidFill>
            <a:schemeClr val="bg2"/>
          </a:solidFill>
          <a:ln w="44450" cap="sq" cmpd="sng" algn="ctr">
            <a:solidFill>
              <a:srgbClr val="FFFFFF"/>
            </a:solidFill>
            <a:prstDash val="solid"/>
            <a:miter lim="800000"/>
          </a:ln>
          <a:effectLst>
            <a:outerShdw blurRad="190500" dist="228600" dir="2700000" sy="90000">
              <a:srgbClr val="000000">
                <a:alpha val="25000"/>
              </a:srgbClr>
            </a:outerShdw>
          </a:effectLst>
          <a:scene3d>
            <a:camera prst="orthographicFront">
              <a:rot lat="0" lon="0" rev="0"/>
            </a:camera>
            <a:lightRig rig="balanced" dir="tr">
              <a:rot lat="0" lon="0" rev="2700000"/>
            </a:lightRig>
          </a:scene3d>
          <a:sp3d prstMaterial="matte">
            <a:contourClr>
              <a:schemeClr val="tx2">
                <a:shade val="50000"/>
              </a:schemeClr>
            </a:contourClr>
          </a:sp3d>
        </p:spPr>
        <p:style>
          <a:lnRef idx="3">
            <a:schemeClr val="lt1"/>
          </a:lnRef>
          <a:fillRef idx="1">
            <a:schemeClr val="accent1"/>
          </a:fillRef>
          <a:effectRef idx="1">
            <a:schemeClr val="accent1"/>
          </a:effectRef>
          <a:fontRef idx="minor">
            <a:schemeClr val="lt1"/>
          </a:fontRef>
        </p:style>
        <p:txBody>
          <a:bodyPr anchor="t"/>
          <a:lstStyle>
            <a:lvl1pPr indent="0">
              <a:buNone/>
              <a:defRPr sz="3200"/>
            </a:lvl1pPr>
          </a:lstStyle>
          <a:p>
            <a:pPr marL="0" algn="l" rtl="0" eaLnBrk="1" latinLnBrk="0" hangingPunct="1"/>
            <a:r>
              <a:rPr kumimoji="0" lang="en-US" smtClean="0">
                <a:solidFill>
                  <a:schemeClr val="lt1"/>
                </a:solidFill>
                <a:latin typeface="+mn-lt"/>
                <a:ea typeface="+mn-ea"/>
                <a:cs typeface="+mn-cs"/>
              </a:rPr>
              <a:t>Click icon to add picture</a:t>
            </a:r>
            <a:endParaRPr kumimoji="0" lang="en-US" dirty="0">
              <a:solidFill>
                <a:schemeClr val="lt1"/>
              </a:solidFill>
              <a:latin typeface="+mn-lt"/>
              <a:ea typeface="+mn-ea"/>
              <a:cs typeface="+mn-cs"/>
            </a:endParaRPr>
          </a:p>
        </p:txBody>
      </p:sp>
      <p:sp>
        <p:nvSpPr>
          <p:cNvPr id="4" name="Text Placeholder 3"/>
          <p:cNvSpPr>
            <a:spLocks noGrp="1"/>
          </p:cNvSpPr>
          <p:nvPr>
            <p:ph type="body" sz="half" idx="2"/>
          </p:nvPr>
        </p:nvSpPr>
        <p:spPr>
          <a:xfrm>
            <a:off x="1828800" y="1166787"/>
            <a:ext cx="5486400" cy="530352"/>
          </a:xfrm>
        </p:spPr>
        <p:txBody>
          <a:bodyPr lIns="45720" tIns="45720" rIns="45720" anchor="t"/>
          <a:lstStyle>
            <a:lvl1pPr marL="0" indent="0" algn="ctr">
              <a:buNone/>
              <a:defRPr sz="14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C8C94368-AB69-4E78-A63F-7394C448B062}" type="datetimeFigureOut">
              <a:rPr lang="en-US" smtClean="0"/>
              <a:pPr/>
              <a:t>4/13/2016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B3E08DC-CFA2-440F-BA2F-025843839299}"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2" name="Title Placeholder 21"/>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rot lat="0" lon="0" rev="16800000"/>
              </a:lightRig>
            </a:scene3d>
            <a:sp3d prstMaterial="softEdge">
              <a:bevelT w="38100" h="38100"/>
            </a:sp3d>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457200" y="1600200"/>
            <a:ext cx="8229600" cy="470916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457200" y="6416675"/>
            <a:ext cx="2133600" cy="365125"/>
          </a:xfrm>
          <a:prstGeom prst="rect">
            <a:avLst/>
          </a:prstGeom>
        </p:spPr>
        <p:txBody>
          <a:bodyPr vert="horz" anchor="b"/>
          <a:lstStyle>
            <a:lvl1pPr algn="l" eaLnBrk="1" latinLnBrk="0" hangingPunct="1">
              <a:defRPr kumimoji="0" sz="1200">
                <a:solidFill>
                  <a:schemeClr val="tx1">
                    <a:shade val="50000"/>
                  </a:schemeClr>
                </a:solidFill>
              </a:defRPr>
            </a:lvl1pPr>
          </a:lstStyle>
          <a:p>
            <a:fld id="{C8C94368-AB69-4E78-A63F-7394C448B062}" type="datetimeFigureOut">
              <a:rPr lang="en-US" smtClean="0"/>
              <a:pPr/>
              <a:t>4/13/2016</a:t>
            </a:fld>
            <a:endParaRPr lang="en-US"/>
          </a:p>
        </p:txBody>
      </p:sp>
      <p:sp>
        <p:nvSpPr>
          <p:cNvPr id="3" name="Footer Placeholder 2"/>
          <p:cNvSpPr>
            <a:spLocks noGrp="1"/>
          </p:cNvSpPr>
          <p:nvPr>
            <p:ph type="ftr" sz="quarter" idx="3"/>
          </p:nvPr>
        </p:nvSpPr>
        <p:spPr>
          <a:xfrm>
            <a:off x="3124200" y="6416675"/>
            <a:ext cx="2895600" cy="365125"/>
          </a:xfrm>
          <a:prstGeom prst="rect">
            <a:avLst/>
          </a:prstGeom>
        </p:spPr>
        <p:txBody>
          <a:bodyPr vert="horz" anchor="b"/>
          <a:lstStyle>
            <a:lvl1pPr algn="ctr" eaLnBrk="1" latinLnBrk="0" hangingPunct="1">
              <a:defRPr kumimoji="0" sz="1200">
                <a:solidFill>
                  <a:schemeClr val="tx1">
                    <a:shade val="50000"/>
                  </a:schemeClr>
                </a:solidFill>
              </a:defRPr>
            </a:lvl1pPr>
          </a:lstStyle>
          <a:p>
            <a:endParaRPr lang="en-US"/>
          </a:p>
        </p:txBody>
      </p:sp>
      <p:sp>
        <p:nvSpPr>
          <p:cNvPr id="23" name="Slide Number Placeholder 22"/>
          <p:cNvSpPr>
            <a:spLocks noGrp="1"/>
          </p:cNvSpPr>
          <p:nvPr>
            <p:ph type="sldNum" sz="quarter" idx="4"/>
          </p:nvPr>
        </p:nvSpPr>
        <p:spPr>
          <a:xfrm>
            <a:off x="7924800" y="6416675"/>
            <a:ext cx="762000" cy="365125"/>
          </a:xfrm>
          <a:prstGeom prst="rect">
            <a:avLst/>
          </a:prstGeom>
        </p:spPr>
        <p:txBody>
          <a:bodyPr vert="horz" lIns="0" rIns="0" anchor="b"/>
          <a:lstStyle>
            <a:lvl1pPr algn="r" eaLnBrk="1" latinLnBrk="0" hangingPunct="1">
              <a:defRPr kumimoji="0" sz="1200">
                <a:solidFill>
                  <a:schemeClr val="tx1">
                    <a:shade val="50000"/>
                  </a:schemeClr>
                </a:solidFill>
              </a:defRPr>
            </a:lvl1pPr>
          </a:lstStyle>
          <a:p>
            <a:fld id="{0B3E08DC-CFA2-440F-BA2F-025843839299}"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xStyles>
    <p:titleStyle>
      <a:lvl1pPr algn="ctr" rtl="0" eaLnBrk="1" latinLnBrk="0" hangingPunct="1">
        <a:spcBef>
          <a:spcPct val="0"/>
        </a:spcBef>
        <a:buNone/>
        <a:defRPr kumimoji="0" sz="4100" b="1" kern="1200" cap="none"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14300" dist="101600" dir="2700000" algn="tl" rotWithShape="0">
              <a:srgbClr val="000000">
                <a:alpha val="40000"/>
              </a:srgbClr>
            </a:outerShdw>
          </a:effectLst>
          <a:latin typeface="+mj-lt"/>
          <a:ea typeface="+mj-ea"/>
          <a:cs typeface="+mj-cs"/>
        </a:defRPr>
      </a:lvl1pPr>
    </p:titleStyle>
    <p:bodyStyle>
      <a:lvl1pPr marL="548640" indent="-411480" algn="l" rtl="0" eaLnBrk="1" latinLnBrk="0" hangingPunct="1">
        <a:spcBef>
          <a:spcPct val="20000"/>
        </a:spcBef>
        <a:buClr>
          <a:schemeClr val="tx1">
            <a:shade val="95000"/>
          </a:schemeClr>
        </a:buClr>
        <a:buSzPct val="65000"/>
        <a:buFont typeface="Wingdings 2"/>
        <a:buChar char=""/>
        <a:defRPr kumimoji="0" sz="2800" kern="1200">
          <a:solidFill>
            <a:schemeClr val="tx1"/>
          </a:solidFill>
          <a:latin typeface="+mn-lt"/>
          <a:ea typeface="+mn-ea"/>
          <a:cs typeface="+mn-cs"/>
        </a:defRPr>
      </a:lvl1pPr>
      <a:lvl2pPr marL="868680" indent="-283464" algn="l" rtl="0" eaLnBrk="1" latinLnBrk="0" hangingPunct="1">
        <a:spcBef>
          <a:spcPct val="20000"/>
        </a:spcBef>
        <a:buClr>
          <a:schemeClr val="tx1"/>
        </a:buClr>
        <a:buSzPct val="80000"/>
        <a:buFont typeface="Wingdings 2"/>
        <a:buChar char=""/>
        <a:defRPr kumimoji="0" sz="2400" kern="1200">
          <a:solidFill>
            <a:schemeClr val="tx1"/>
          </a:solidFill>
          <a:latin typeface="+mn-lt"/>
          <a:ea typeface="+mn-ea"/>
          <a:cs typeface="+mn-cs"/>
        </a:defRPr>
      </a:lvl2pPr>
      <a:lvl3pPr marL="1133856" indent="-228600" algn="l" rtl="0" eaLnBrk="1" latinLnBrk="0" hangingPunct="1">
        <a:spcBef>
          <a:spcPct val="20000"/>
        </a:spcBef>
        <a:buClr>
          <a:schemeClr val="tx1"/>
        </a:buClr>
        <a:buSzPct val="95000"/>
        <a:buFont typeface="Wingdings"/>
        <a:buChar char=""/>
        <a:defRPr kumimoji="0" sz="2200" kern="1200">
          <a:solidFill>
            <a:schemeClr val="tx1"/>
          </a:solidFill>
          <a:latin typeface="+mn-lt"/>
          <a:ea typeface="+mn-ea"/>
          <a:cs typeface="+mn-cs"/>
        </a:defRPr>
      </a:lvl3pPr>
      <a:lvl4pPr marL="1353312" indent="-182880" algn="l" rtl="0" eaLnBrk="1" latinLnBrk="0" hangingPunct="1">
        <a:spcBef>
          <a:spcPct val="20000"/>
        </a:spcBef>
        <a:buClr>
          <a:schemeClr val="tx1"/>
        </a:buClr>
        <a:buSzPct val="100000"/>
        <a:buFont typeface="Wingdings 3"/>
        <a:buChar char=""/>
        <a:defRPr kumimoji="0" sz="2000" kern="1200">
          <a:solidFill>
            <a:schemeClr val="tx1"/>
          </a:solidFill>
          <a:latin typeface="+mn-lt"/>
          <a:ea typeface="+mn-ea"/>
          <a:cs typeface="+mn-cs"/>
        </a:defRPr>
      </a:lvl4pPr>
      <a:lvl5pPr marL="1545336" indent="-182880" algn="l" rtl="0" eaLnBrk="1" latinLnBrk="0" hangingPunct="1">
        <a:spcBef>
          <a:spcPct val="20000"/>
        </a:spcBef>
        <a:buClr>
          <a:schemeClr val="tx1"/>
        </a:buClr>
        <a:buFont typeface="Wingdings 2"/>
        <a:buChar char=""/>
        <a:defRPr kumimoji="0" sz="2000" kern="1200">
          <a:solidFill>
            <a:schemeClr val="tx1"/>
          </a:solidFill>
          <a:latin typeface="+mn-lt"/>
          <a:ea typeface="+mn-ea"/>
          <a:cs typeface="+mn-cs"/>
        </a:defRPr>
      </a:lvl5pPr>
      <a:lvl6pPr marL="1764792" indent="-182880" algn="l" rtl="0" eaLnBrk="1" latinLnBrk="0" hangingPunct="1">
        <a:spcBef>
          <a:spcPct val="20000"/>
        </a:spcBef>
        <a:buClr>
          <a:schemeClr val="tx1"/>
        </a:buClr>
        <a:buFont typeface="Wingdings 3"/>
        <a:buChar char=""/>
        <a:defRPr kumimoji="0" sz="1800" kern="1200">
          <a:solidFill>
            <a:schemeClr val="tx1"/>
          </a:solidFill>
          <a:latin typeface="+mn-lt"/>
          <a:ea typeface="+mn-ea"/>
          <a:cs typeface="+mn-cs"/>
        </a:defRPr>
      </a:lvl6pPr>
      <a:lvl7pPr marL="1965960" indent="-182880" algn="l" rtl="0" eaLnBrk="1" latinLnBrk="0" hangingPunct="1">
        <a:spcBef>
          <a:spcPct val="20000"/>
        </a:spcBef>
        <a:buClr>
          <a:schemeClr val="tx1"/>
        </a:buClr>
        <a:buFont typeface="Wingdings 2"/>
        <a:buChar char=""/>
        <a:defRPr kumimoji="0" sz="1600" kern="1200">
          <a:solidFill>
            <a:schemeClr val="tx1"/>
          </a:solidFill>
          <a:latin typeface="+mn-lt"/>
          <a:ea typeface="+mn-ea"/>
          <a:cs typeface="+mn-cs"/>
        </a:defRPr>
      </a:lvl7pPr>
      <a:lvl8pPr marL="2167128" indent="-182880" algn="l" rtl="0" eaLnBrk="1" latinLnBrk="0" hangingPunct="1">
        <a:spcBef>
          <a:spcPct val="20000"/>
        </a:spcBef>
        <a:buClr>
          <a:schemeClr val="tx1"/>
        </a:buClr>
        <a:buFont typeface="Wingdings 2"/>
        <a:buChar char=""/>
        <a:defRPr kumimoji="0" sz="1400" kern="1200">
          <a:solidFill>
            <a:schemeClr val="tx1"/>
          </a:solidFill>
          <a:latin typeface="+mn-lt"/>
          <a:ea typeface="+mn-ea"/>
          <a:cs typeface="+mn-cs"/>
        </a:defRPr>
      </a:lvl8pPr>
      <a:lvl9pPr marL="2368296" indent="-182880" algn="l" rtl="0" eaLnBrk="1" latinLnBrk="0" hangingPunct="1">
        <a:spcBef>
          <a:spcPct val="20000"/>
        </a:spcBef>
        <a:buClr>
          <a:schemeClr val="tx1"/>
        </a:buClr>
        <a:buFont typeface="Wingdings 2"/>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9.wmf"/><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image" Target="../media/image29.wmf"/><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image" Target="../media/image30.wmf"/><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1.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8" Type="http://schemas.openxmlformats.org/officeDocument/2006/relationships/image" Target="../media/image8.jpeg"/><Relationship Id="rId13" Type="http://schemas.openxmlformats.org/officeDocument/2006/relationships/hyperlink" Target="http://antoniocracas.blog.lastampa.it/photos/uncategorized/2008/06/13/condom.jpg" TargetMode="External"/><Relationship Id="rId18" Type="http://schemas.openxmlformats.org/officeDocument/2006/relationships/image" Target="../media/image16.jpeg"/><Relationship Id="rId26" Type="http://schemas.openxmlformats.org/officeDocument/2006/relationships/image" Target="../media/image23.jpeg"/><Relationship Id="rId3" Type="http://schemas.openxmlformats.org/officeDocument/2006/relationships/image" Target="../media/image3.jpeg"/><Relationship Id="rId21" Type="http://schemas.openxmlformats.org/officeDocument/2006/relationships/image" Target="../media/image19.jpeg"/><Relationship Id="rId7" Type="http://schemas.openxmlformats.org/officeDocument/2006/relationships/image" Target="../media/image7.jpeg"/><Relationship Id="rId12" Type="http://schemas.openxmlformats.org/officeDocument/2006/relationships/image" Target="../media/image11.jpeg"/><Relationship Id="rId17" Type="http://schemas.openxmlformats.org/officeDocument/2006/relationships/image" Target="../media/image15.jpeg"/><Relationship Id="rId25" Type="http://schemas.openxmlformats.org/officeDocument/2006/relationships/hyperlink" Target="http://www.americanairandwater.com/Sporicidin-Antimicrobial-Soap.htm" TargetMode="External"/><Relationship Id="rId2" Type="http://schemas.openxmlformats.org/officeDocument/2006/relationships/image" Target="../media/image2.jpeg"/><Relationship Id="rId16" Type="http://schemas.openxmlformats.org/officeDocument/2006/relationships/image" Target="../media/image14.jpeg"/><Relationship Id="rId20" Type="http://schemas.openxmlformats.org/officeDocument/2006/relationships/image" Target="../media/image18.jpeg"/><Relationship Id="rId29" Type="http://schemas.openxmlformats.org/officeDocument/2006/relationships/image" Target="../media/image26.jpeg"/><Relationship Id="rId1" Type="http://schemas.openxmlformats.org/officeDocument/2006/relationships/slideLayout" Target="../slideLayouts/slideLayout1.xml"/><Relationship Id="rId6" Type="http://schemas.openxmlformats.org/officeDocument/2006/relationships/image" Target="../media/image6.jpeg"/><Relationship Id="rId11" Type="http://schemas.openxmlformats.org/officeDocument/2006/relationships/image" Target="../media/image10.jpeg"/><Relationship Id="rId24" Type="http://schemas.openxmlformats.org/officeDocument/2006/relationships/image" Target="../media/image22.jpeg"/><Relationship Id="rId5" Type="http://schemas.openxmlformats.org/officeDocument/2006/relationships/image" Target="../media/image5.jpeg"/><Relationship Id="rId15" Type="http://schemas.openxmlformats.org/officeDocument/2006/relationships/image" Target="../media/image13.jpeg"/><Relationship Id="rId23" Type="http://schemas.openxmlformats.org/officeDocument/2006/relationships/image" Target="../media/image21.jpeg"/><Relationship Id="rId28" Type="http://schemas.openxmlformats.org/officeDocument/2006/relationships/image" Target="../media/image25.jpeg"/><Relationship Id="rId10" Type="http://schemas.openxmlformats.org/officeDocument/2006/relationships/image" Target="../media/image9.jpeg"/><Relationship Id="rId19" Type="http://schemas.openxmlformats.org/officeDocument/2006/relationships/image" Target="../media/image17.jpeg"/><Relationship Id="rId31" Type="http://schemas.openxmlformats.org/officeDocument/2006/relationships/image" Target="../media/image28.jpeg"/><Relationship Id="rId4" Type="http://schemas.openxmlformats.org/officeDocument/2006/relationships/image" Target="../media/image4.jpeg"/><Relationship Id="rId9" Type="http://schemas.openxmlformats.org/officeDocument/2006/relationships/hyperlink" Target="http://rds.yahoo.com/S=96062857/K=MRI/v=2/SID=w/TID=I062_84/l=II/R=17/SS=i/OID=9fa0ff4747e7ac2c/;_ylt=A0Je5xZmRjtENVYASj2JzbkF;_ylu=X3oDMTBxaXE1MzBzBHBvcwMxNwRzZWMDc3IEdnRpZANJMDYyXzg0/SIG=1cs2un62k/EXP=1144821734/*-http:/images.search.yahoo.com/search/images/view?back=http://images.search.yahoo.com/search/images?p=MRI&amp;ei=UTF-8&amp;fr=FP-tab-img-t&amp;x=wrt&amp;w=1195&amp;h=1141&amp;imgurl=www.gshealth.org/Hospital/images/MRI01.jpg&amp;rurl=http://www.gshealth.org/Hospital/Services/magnetic_resonunce_imaging.htm&amp;size=585.2kB&amp;name=MRI01.jpg&amp;p=MRI&amp;type=jpeg&amp;no=17&amp;tt=125,277&amp;ei=UTF-8" TargetMode="External"/><Relationship Id="rId14" Type="http://schemas.openxmlformats.org/officeDocument/2006/relationships/image" Target="../media/image12.jpeg"/><Relationship Id="rId22" Type="http://schemas.openxmlformats.org/officeDocument/2006/relationships/image" Target="../media/image20.jpeg"/><Relationship Id="rId27" Type="http://schemas.openxmlformats.org/officeDocument/2006/relationships/image" Target="../media/image24.jpeg"/><Relationship Id="rId30" Type="http://schemas.openxmlformats.org/officeDocument/2006/relationships/image" Target="../media/image27.jpeg"/></Relationships>
</file>

<file path=ppt/slides/_rels/slide9.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1.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lang="en-US" dirty="0" smtClean="0">
                <a:solidFill>
                  <a:schemeClr val="tx1"/>
                </a:solidFill>
              </a:rPr>
              <a:t>Regulation of Medical device Products</a:t>
            </a:r>
            <a:endParaRPr lang="en-US" dirty="0">
              <a:solidFill>
                <a:schemeClr val="tx1"/>
              </a:solidFill>
            </a:endParaRPr>
          </a:p>
        </p:txBody>
      </p:sp>
      <p:sp>
        <p:nvSpPr>
          <p:cNvPr id="3" name="Subtitle 2"/>
          <p:cNvSpPr>
            <a:spLocks noGrp="1"/>
          </p:cNvSpPr>
          <p:nvPr>
            <p:ph type="subTitle" idx="1"/>
          </p:nvPr>
        </p:nvSpPr>
        <p:spPr>
          <a:xfrm>
            <a:off x="1371600" y="4343400"/>
            <a:ext cx="6400800" cy="1752600"/>
          </a:xfrm>
        </p:spPr>
        <p:txBody>
          <a:bodyPr>
            <a:normAutofit fontScale="55000" lnSpcReduction="20000"/>
          </a:bodyPr>
          <a:lstStyle/>
          <a:p>
            <a:r>
              <a:rPr lang="en-US" sz="3800" b="1" dirty="0" smtClean="0"/>
              <a:t>Presented by:</a:t>
            </a:r>
          </a:p>
          <a:p>
            <a:r>
              <a:rPr lang="en-US" sz="3800" b="1" dirty="0" smtClean="0"/>
              <a:t>Maria </a:t>
            </a:r>
            <a:r>
              <a:rPr lang="en-US" sz="3800" b="1" smtClean="0"/>
              <a:t>Cecilia C. </a:t>
            </a:r>
            <a:r>
              <a:rPr lang="en-US" sz="3800" b="1" dirty="0" err="1" smtClean="0"/>
              <a:t>Matienzo</a:t>
            </a:r>
            <a:endParaRPr lang="en-US" sz="3800" b="1" dirty="0" smtClean="0"/>
          </a:p>
          <a:p>
            <a:r>
              <a:rPr lang="en-US" b="1" dirty="0" smtClean="0"/>
              <a:t>Division Chief</a:t>
            </a:r>
          </a:p>
          <a:p>
            <a:r>
              <a:rPr lang="en-US" b="1" dirty="0" smtClean="0"/>
              <a:t>Center for Device Regulation, Radiation Health and Research</a:t>
            </a:r>
          </a:p>
          <a:p>
            <a:r>
              <a:rPr lang="en-US" b="1" dirty="0" smtClean="0"/>
              <a:t>Food and Drug Administration</a:t>
            </a:r>
          </a:p>
          <a:p>
            <a:r>
              <a:rPr lang="en-US" b="1" dirty="0" smtClean="0"/>
              <a:t>Department of Health</a:t>
            </a:r>
            <a:endParaRPr lang="en-US" b="1"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p:cNvGrpSpPr/>
          <p:nvPr/>
        </p:nvGrpSpPr>
        <p:grpSpPr>
          <a:xfrm>
            <a:off x="381000" y="1828800"/>
            <a:ext cx="8382000" cy="3733800"/>
            <a:chOff x="381000" y="2895600"/>
            <a:chExt cx="8382000" cy="3733800"/>
          </a:xfrm>
        </p:grpSpPr>
        <p:sp>
          <p:nvSpPr>
            <p:cNvPr id="4" name="Rectangle 3"/>
            <p:cNvSpPr/>
            <p:nvPr/>
          </p:nvSpPr>
          <p:spPr bwMode="auto">
            <a:xfrm>
              <a:off x="381000" y="2895600"/>
              <a:ext cx="8382000" cy="3733800"/>
            </a:xfrm>
            <a:prstGeom prst="rect">
              <a:avLst/>
            </a:prstGeom>
            <a:solidFill>
              <a:schemeClr val="accent4">
                <a:lumMod val="60000"/>
                <a:lumOff val="40000"/>
              </a:schemeClr>
            </a:solidFill>
            <a:scene3d>
              <a:camera prst="orthographicFront" fov="0">
                <a:rot lat="0" lon="0" rev="0"/>
              </a:camera>
              <a:lightRig rig="soft" dir="tl">
                <a:rot lat="0" lon="0" rev="20100000"/>
              </a:lightRig>
            </a:scene3d>
            <a:sp3d>
              <a:bevelT w="50800" h="50800"/>
            </a:sp3d>
          </p:spPr>
          <p:style>
            <a:lnRef idx="0">
              <a:schemeClr val="accent3"/>
            </a:lnRef>
            <a:fillRef idx="3">
              <a:schemeClr val="accent3"/>
            </a:fillRef>
            <a:effectRef idx="3">
              <a:schemeClr val="accent3"/>
            </a:effectRef>
            <a:fontRef idx="minor">
              <a:schemeClr val="lt1"/>
            </a:fontRef>
          </p:style>
          <p:txBody>
            <a:bodyPr anchor="ctr">
              <a:scene3d>
                <a:camera prst="orthographicFront"/>
                <a:lightRig rig="flat" dir="tl">
                  <a:rot lat="0" lon="0" rev="6600000"/>
                </a:lightRig>
              </a:scene3d>
              <a:sp3d extrusionH="25400" contourW="8890">
                <a:bevelT w="38100" h="31750"/>
                <a:contourClr>
                  <a:schemeClr val="accent2">
                    <a:shade val="75000"/>
                  </a:schemeClr>
                </a:contourClr>
              </a:sp3d>
            </a:bodyPr>
            <a:lstStyle/>
            <a:p>
              <a:pPr marL="88900" indent="-28575" algn="ctr" fontAlgn="auto">
                <a:spcAft>
                  <a:spcPts val="0"/>
                </a:spcAft>
                <a:buFont typeface="Arial" pitchFamily="34" charset="0"/>
                <a:buNone/>
                <a:defRPr/>
              </a:pPr>
              <a:endParaRPr lang="en-US" b="1" dirty="0">
                <a:ln w="11430"/>
                <a:solidFill>
                  <a:srgbClr val="000000"/>
                </a:solidFill>
                <a:effectLst>
                  <a:outerShdw blurRad="50800" dist="39000" dir="5460000" algn="tl">
                    <a:srgbClr val="000000">
                      <a:alpha val="38000"/>
                    </a:srgbClr>
                  </a:outerShdw>
                </a:effectLst>
              </a:endParaRPr>
            </a:p>
          </p:txBody>
        </p:sp>
        <p:sp>
          <p:nvSpPr>
            <p:cNvPr id="6" name="TextBox 5"/>
            <p:cNvSpPr txBox="1"/>
            <p:nvPr/>
          </p:nvSpPr>
          <p:spPr>
            <a:xfrm>
              <a:off x="1981200" y="3828871"/>
              <a:ext cx="4038600" cy="1200329"/>
            </a:xfrm>
            <a:prstGeom prst="rect">
              <a:avLst/>
            </a:prstGeom>
            <a:noFill/>
          </p:spPr>
          <p:txBody>
            <a:bodyPr wrap="square" rtlCol="0">
              <a:spAutoFit/>
            </a:bodyPr>
            <a:lstStyle/>
            <a:p>
              <a:pPr marL="342900" indent="-342900">
                <a:buFont typeface="Wingdings" pitchFamily="2" charset="2"/>
                <a:buChar char="q"/>
              </a:pPr>
              <a:r>
                <a:rPr lang="en-US" sz="2400" dirty="0" smtClean="0"/>
                <a:t>Distributor</a:t>
              </a:r>
            </a:p>
            <a:p>
              <a:pPr marL="342900" indent="-342900">
                <a:buFont typeface="Wingdings" pitchFamily="2" charset="2"/>
                <a:buChar char="q"/>
              </a:pPr>
              <a:endParaRPr lang="en-US" sz="2400" dirty="0"/>
            </a:p>
            <a:p>
              <a:pPr marL="342900" indent="-342900">
                <a:buFont typeface="Wingdings" pitchFamily="2" charset="2"/>
                <a:buChar char="q"/>
              </a:pPr>
              <a:r>
                <a:rPr lang="en-US" sz="2400" dirty="0" smtClean="0"/>
                <a:t>Manufacturer</a:t>
              </a:r>
              <a:endParaRPr lang="en-US" sz="2400" dirty="0"/>
            </a:p>
          </p:txBody>
        </p:sp>
        <p:sp>
          <p:nvSpPr>
            <p:cNvPr id="8" name="TextBox 7"/>
            <p:cNvSpPr txBox="1"/>
            <p:nvPr/>
          </p:nvSpPr>
          <p:spPr>
            <a:xfrm>
              <a:off x="758057" y="3253849"/>
              <a:ext cx="6750271" cy="461665"/>
            </a:xfrm>
            <a:prstGeom prst="rect">
              <a:avLst/>
            </a:prstGeom>
            <a:noFill/>
          </p:spPr>
          <p:txBody>
            <a:bodyPr wrap="square" rtlCol="0">
              <a:spAutoFit/>
            </a:bodyPr>
            <a:lstStyle/>
            <a:p>
              <a:r>
                <a:rPr lang="en-US" sz="2400" b="1" dirty="0" smtClean="0"/>
                <a:t>Classifications of MD Establishments:</a:t>
              </a:r>
              <a:endParaRPr lang="fil-PH" sz="2400" b="1" dirty="0"/>
            </a:p>
          </p:txBody>
        </p:sp>
      </p:grpSp>
      <p:sp>
        <p:nvSpPr>
          <p:cNvPr id="9" name="Rounded Rectangle 8"/>
          <p:cNvSpPr/>
          <p:nvPr/>
        </p:nvSpPr>
        <p:spPr>
          <a:xfrm>
            <a:off x="266700" y="762000"/>
            <a:ext cx="8496300" cy="762000"/>
          </a:xfrm>
          <a:prstGeom prst="roundRect">
            <a:avLst/>
          </a:prstGeom>
        </p:spPr>
        <p:style>
          <a:lnRef idx="0">
            <a:schemeClr val="accent4"/>
          </a:lnRef>
          <a:fillRef idx="3">
            <a:schemeClr val="accent4"/>
          </a:fillRef>
          <a:effectRef idx="3">
            <a:schemeClr val="accent4"/>
          </a:effectRef>
          <a:fontRef idx="minor">
            <a:schemeClr val="lt1"/>
          </a:fontRef>
        </p:style>
        <p:txBody>
          <a:bodyPr rtlCol="0" anchor="ctr"/>
          <a:lstStyle/>
          <a:p>
            <a:pPr algn="ctr"/>
            <a:r>
              <a:rPr lang="en-US" sz="2800" b="1" dirty="0">
                <a:solidFill>
                  <a:schemeClr val="tx1">
                    <a:lumMod val="95000"/>
                    <a:lumOff val="5000"/>
                  </a:schemeClr>
                </a:solidFill>
              </a:rPr>
              <a:t>Licensing of Medical Device Establishments</a:t>
            </a:r>
            <a:endParaRPr lang="fil-PH" sz="2800" b="1" dirty="0">
              <a:solidFill>
                <a:schemeClr val="tx1">
                  <a:lumMod val="95000"/>
                  <a:lumOff val="5000"/>
                </a:schemeClr>
              </a:solidFill>
            </a:endParaRPr>
          </a:p>
        </p:txBody>
      </p:sp>
    </p:spTree>
    <p:extLst>
      <p:ext uri="{BB962C8B-B14F-4D97-AF65-F5344CB8AC3E}">
        <p14:creationId xmlns:p14="http://schemas.microsoft.com/office/powerpoint/2010/main" xmlns="" val="2535679557"/>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bwMode="auto">
          <a:xfrm>
            <a:off x="381000" y="533400"/>
            <a:ext cx="4343400" cy="589352"/>
          </a:xfrm>
          <a:prstGeom prst="rect">
            <a:avLst/>
          </a:prstGeom>
          <a:solidFill>
            <a:schemeClr val="accent4">
              <a:lumMod val="60000"/>
              <a:lumOff val="40000"/>
            </a:schemeClr>
          </a:solidFill>
          <a:scene3d>
            <a:camera prst="orthographicFront" fov="0">
              <a:rot lat="0" lon="0" rev="0"/>
            </a:camera>
            <a:lightRig rig="soft" dir="tl">
              <a:rot lat="0" lon="0" rev="20100000"/>
            </a:lightRig>
          </a:scene3d>
          <a:sp3d>
            <a:bevelT w="50800" h="50800"/>
          </a:sp3d>
        </p:spPr>
        <p:style>
          <a:lnRef idx="0">
            <a:schemeClr val="accent3"/>
          </a:lnRef>
          <a:fillRef idx="3">
            <a:schemeClr val="accent3"/>
          </a:fillRef>
          <a:effectRef idx="3">
            <a:schemeClr val="accent3"/>
          </a:effectRef>
          <a:fontRef idx="minor">
            <a:schemeClr val="lt1"/>
          </a:fontRef>
        </p:style>
        <p:txBody>
          <a:bodyPr anchor="ctr">
            <a:scene3d>
              <a:camera prst="orthographicFront"/>
              <a:lightRig rig="flat" dir="tl">
                <a:rot lat="0" lon="0" rev="6600000"/>
              </a:lightRig>
            </a:scene3d>
            <a:sp3d extrusionH="25400" contourW="8890">
              <a:bevelT w="38100" h="31750"/>
              <a:contourClr>
                <a:schemeClr val="accent2">
                  <a:shade val="75000"/>
                </a:schemeClr>
              </a:contourClr>
            </a:sp3d>
          </a:bodyPr>
          <a:lstStyle/>
          <a:p>
            <a:pPr marL="88900" indent="-28575" algn="ctr" fontAlgn="auto">
              <a:spcAft>
                <a:spcPts val="0"/>
              </a:spcAft>
              <a:buFont typeface="Arial" pitchFamily="34" charset="0"/>
              <a:buNone/>
              <a:defRPr/>
            </a:pPr>
            <a:r>
              <a:rPr lang="en-US" sz="3600" b="1" dirty="0" smtClean="0">
                <a:ln w="11430"/>
                <a:solidFill>
                  <a:srgbClr val="000000"/>
                </a:solidFill>
                <a:effectLst>
                  <a:outerShdw blurRad="50800" dist="39000" dir="5460000" algn="tl">
                    <a:srgbClr val="000000">
                      <a:alpha val="38000"/>
                    </a:srgbClr>
                  </a:outerShdw>
                </a:effectLst>
              </a:rPr>
              <a:t>Distributor</a:t>
            </a:r>
            <a:endParaRPr lang="en-US" sz="3600" b="1" dirty="0">
              <a:ln w="11430"/>
              <a:solidFill>
                <a:srgbClr val="000000"/>
              </a:solidFill>
              <a:effectLst>
                <a:outerShdw blurRad="50800" dist="39000" dir="5460000" algn="tl">
                  <a:srgbClr val="000000">
                    <a:alpha val="38000"/>
                  </a:srgbClr>
                </a:outerShdw>
              </a:effectLst>
            </a:endParaRPr>
          </a:p>
        </p:txBody>
      </p:sp>
      <p:sp>
        <p:nvSpPr>
          <p:cNvPr id="5" name="Rectangle 4"/>
          <p:cNvSpPr/>
          <p:nvPr/>
        </p:nvSpPr>
        <p:spPr bwMode="auto">
          <a:xfrm>
            <a:off x="4884174" y="533400"/>
            <a:ext cx="3955026" cy="589352"/>
          </a:xfrm>
          <a:prstGeom prst="rect">
            <a:avLst/>
          </a:prstGeom>
          <a:solidFill>
            <a:schemeClr val="accent4">
              <a:lumMod val="60000"/>
              <a:lumOff val="40000"/>
            </a:schemeClr>
          </a:solidFill>
          <a:scene3d>
            <a:camera prst="orthographicFront" fov="0">
              <a:rot lat="0" lon="0" rev="0"/>
            </a:camera>
            <a:lightRig rig="soft" dir="tl">
              <a:rot lat="0" lon="0" rev="20100000"/>
            </a:lightRig>
          </a:scene3d>
          <a:sp3d>
            <a:bevelT w="50800" h="50800"/>
          </a:sp3d>
        </p:spPr>
        <p:style>
          <a:lnRef idx="0">
            <a:schemeClr val="accent3"/>
          </a:lnRef>
          <a:fillRef idx="3">
            <a:schemeClr val="accent3"/>
          </a:fillRef>
          <a:effectRef idx="3">
            <a:schemeClr val="accent3"/>
          </a:effectRef>
          <a:fontRef idx="minor">
            <a:schemeClr val="lt1"/>
          </a:fontRef>
        </p:style>
        <p:txBody>
          <a:bodyPr anchor="ctr">
            <a:scene3d>
              <a:camera prst="orthographicFront"/>
              <a:lightRig rig="flat" dir="tl">
                <a:rot lat="0" lon="0" rev="6600000"/>
              </a:lightRig>
            </a:scene3d>
            <a:sp3d extrusionH="25400" contourW="8890">
              <a:bevelT w="38100" h="31750"/>
              <a:contourClr>
                <a:schemeClr val="accent2">
                  <a:shade val="75000"/>
                </a:schemeClr>
              </a:contourClr>
            </a:sp3d>
          </a:bodyPr>
          <a:lstStyle/>
          <a:p>
            <a:pPr marL="88900" indent="-28575" algn="ctr" fontAlgn="auto">
              <a:spcAft>
                <a:spcPts val="0"/>
              </a:spcAft>
              <a:buFont typeface="Arial" pitchFamily="34" charset="0"/>
              <a:buNone/>
              <a:defRPr/>
            </a:pPr>
            <a:r>
              <a:rPr lang="en-US" sz="3600" b="1" dirty="0" smtClean="0">
                <a:ln w="11430"/>
                <a:solidFill>
                  <a:srgbClr val="000000"/>
                </a:solidFill>
                <a:effectLst>
                  <a:outerShdw blurRad="50800" dist="39000" dir="5460000" algn="tl">
                    <a:srgbClr val="000000">
                      <a:alpha val="38000"/>
                    </a:srgbClr>
                  </a:outerShdw>
                </a:effectLst>
              </a:rPr>
              <a:t>Manufacturer</a:t>
            </a:r>
            <a:endParaRPr lang="en-US" sz="3600" b="1" dirty="0">
              <a:ln w="11430"/>
              <a:solidFill>
                <a:srgbClr val="000000"/>
              </a:solidFill>
              <a:effectLst>
                <a:outerShdw blurRad="50800" dist="39000" dir="5460000" algn="tl">
                  <a:srgbClr val="000000">
                    <a:alpha val="38000"/>
                  </a:srgbClr>
                </a:outerShdw>
              </a:effectLst>
            </a:endParaRPr>
          </a:p>
        </p:txBody>
      </p:sp>
      <p:sp>
        <p:nvSpPr>
          <p:cNvPr id="10" name="Rectangle 9"/>
          <p:cNvSpPr/>
          <p:nvPr/>
        </p:nvSpPr>
        <p:spPr bwMode="auto">
          <a:xfrm>
            <a:off x="381000" y="1122752"/>
            <a:ext cx="4343400" cy="4800600"/>
          </a:xfrm>
          <a:prstGeom prst="rect">
            <a:avLst/>
          </a:prstGeom>
          <a:solidFill>
            <a:schemeClr val="accent4">
              <a:lumMod val="60000"/>
              <a:lumOff val="40000"/>
            </a:schemeClr>
          </a:solidFill>
          <a:scene3d>
            <a:camera prst="orthographicFront" fov="0">
              <a:rot lat="0" lon="0" rev="0"/>
            </a:camera>
            <a:lightRig rig="soft" dir="tl">
              <a:rot lat="0" lon="0" rev="20100000"/>
            </a:lightRig>
          </a:scene3d>
          <a:sp3d>
            <a:bevelT w="50800" h="50800"/>
          </a:sp3d>
        </p:spPr>
        <p:style>
          <a:lnRef idx="0">
            <a:schemeClr val="accent3"/>
          </a:lnRef>
          <a:fillRef idx="3">
            <a:schemeClr val="accent3"/>
          </a:fillRef>
          <a:effectRef idx="3">
            <a:schemeClr val="accent3"/>
          </a:effectRef>
          <a:fontRef idx="minor">
            <a:schemeClr val="lt1"/>
          </a:fontRef>
        </p:style>
        <p:txBody>
          <a:bodyPr anchor="ctr">
            <a:scene3d>
              <a:camera prst="orthographicFront"/>
              <a:lightRig rig="flat" dir="tl">
                <a:rot lat="0" lon="0" rev="6600000"/>
              </a:lightRig>
            </a:scene3d>
            <a:sp3d extrusionH="25400" contourW="8890">
              <a:bevelT w="38100" h="31750"/>
              <a:contourClr>
                <a:schemeClr val="accent2">
                  <a:shade val="75000"/>
                </a:schemeClr>
              </a:contourClr>
            </a:sp3d>
          </a:bodyPr>
          <a:lstStyle/>
          <a:p>
            <a:pPr marL="88900" indent="-28575" algn="ctr" fontAlgn="auto">
              <a:spcAft>
                <a:spcPts val="0"/>
              </a:spcAft>
              <a:buFont typeface="Arial" pitchFamily="34" charset="0"/>
              <a:buNone/>
              <a:defRPr/>
            </a:pPr>
            <a:endParaRPr lang="en-US" b="1" dirty="0">
              <a:ln w="11430"/>
              <a:solidFill>
                <a:srgbClr val="000000"/>
              </a:solidFill>
              <a:effectLst>
                <a:outerShdw blurRad="50800" dist="39000" dir="5460000" algn="tl">
                  <a:srgbClr val="000000">
                    <a:alpha val="38000"/>
                  </a:srgbClr>
                </a:outerShdw>
              </a:effectLst>
            </a:endParaRPr>
          </a:p>
        </p:txBody>
      </p:sp>
      <p:sp>
        <p:nvSpPr>
          <p:cNvPr id="7" name="Rectangle 6"/>
          <p:cNvSpPr/>
          <p:nvPr/>
        </p:nvSpPr>
        <p:spPr bwMode="auto">
          <a:xfrm>
            <a:off x="381000" y="1143000"/>
            <a:ext cx="4343400" cy="4780352"/>
          </a:xfrm>
          <a:prstGeom prst="rect">
            <a:avLst/>
          </a:prstGeom>
          <a:noFill/>
          <a:scene3d>
            <a:camera prst="orthographicFront" fov="0">
              <a:rot lat="0" lon="0" rev="0"/>
            </a:camera>
            <a:lightRig rig="soft" dir="tl">
              <a:rot lat="0" lon="0" rev="20100000"/>
            </a:lightRig>
          </a:scene3d>
          <a:sp3d>
            <a:bevelT w="50800" h="50800"/>
          </a:sp3d>
        </p:spPr>
        <p:style>
          <a:lnRef idx="0">
            <a:schemeClr val="accent3"/>
          </a:lnRef>
          <a:fillRef idx="3">
            <a:schemeClr val="accent3"/>
          </a:fillRef>
          <a:effectRef idx="3">
            <a:schemeClr val="accent3"/>
          </a:effectRef>
          <a:fontRef idx="minor">
            <a:schemeClr val="lt1"/>
          </a:fontRef>
        </p:style>
        <p:txBody>
          <a:bodyPr anchor="t">
            <a:scene3d>
              <a:camera prst="orthographicFront"/>
              <a:lightRig rig="flat" dir="tl">
                <a:rot lat="0" lon="0" rev="6600000"/>
              </a:lightRig>
            </a:scene3d>
            <a:sp3d extrusionH="25400" contourW="8890">
              <a:bevelT w="38100" h="31750"/>
              <a:contourClr>
                <a:schemeClr val="accent2">
                  <a:shade val="75000"/>
                </a:schemeClr>
              </a:contourClr>
            </a:sp3d>
          </a:bodyPr>
          <a:lstStyle/>
          <a:p>
            <a:pPr marL="346075" indent="-285750" fontAlgn="auto">
              <a:spcAft>
                <a:spcPts val="0"/>
              </a:spcAft>
              <a:buFont typeface="Arial" pitchFamily="34" charset="0"/>
              <a:buChar char="•"/>
              <a:defRPr/>
            </a:pPr>
            <a:endParaRPr lang="en-US" sz="2800" b="1" dirty="0" smtClean="0">
              <a:ln w="11430"/>
              <a:solidFill>
                <a:schemeClr val="tx1">
                  <a:lumMod val="95000"/>
                  <a:lumOff val="5000"/>
                </a:schemeClr>
              </a:solidFill>
            </a:endParaRPr>
          </a:p>
          <a:p>
            <a:pPr marL="346075" indent="-285750" fontAlgn="auto">
              <a:spcAft>
                <a:spcPts val="0"/>
              </a:spcAft>
              <a:buFont typeface="Arial" pitchFamily="34" charset="0"/>
              <a:buChar char="•"/>
              <a:defRPr/>
            </a:pPr>
            <a:r>
              <a:rPr lang="en-US" sz="2800" b="1" dirty="0" smtClean="0">
                <a:ln w="11430"/>
                <a:solidFill>
                  <a:schemeClr val="tx1">
                    <a:lumMod val="95000"/>
                    <a:lumOff val="5000"/>
                  </a:schemeClr>
                </a:solidFill>
              </a:rPr>
              <a:t>Importer</a:t>
            </a:r>
          </a:p>
          <a:p>
            <a:pPr marL="346075" indent="-285750" fontAlgn="auto">
              <a:spcAft>
                <a:spcPts val="0"/>
              </a:spcAft>
              <a:buFont typeface="Arial" pitchFamily="34" charset="0"/>
              <a:buChar char="•"/>
              <a:defRPr/>
            </a:pPr>
            <a:r>
              <a:rPr lang="en-US" sz="2800" b="1" dirty="0" smtClean="0">
                <a:ln w="11430"/>
                <a:solidFill>
                  <a:schemeClr val="tx1">
                    <a:lumMod val="95000"/>
                    <a:lumOff val="5000"/>
                  </a:schemeClr>
                </a:solidFill>
              </a:rPr>
              <a:t>Wholesaler</a:t>
            </a:r>
          </a:p>
          <a:p>
            <a:pPr marL="346075" indent="-285750" fontAlgn="auto">
              <a:spcAft>
                <a:spcPts val="0"/>
              </a:spcAft>
              <a:buFont typeface="Arial" pitchFamily="34" charset="0"/>
              <a:buChar char="•"/>
              <a:defRPr/>
            </a:pPr>
            <a:r>
              <a:rPr lang="en-US" sz="2800" b="1" dirty="0" smtClean="0">
                <a:ln w="11430"/>
                <a:solidFill>
                  <a:schemeClr val="tx1">
                    <a:lumMod val="95000"/>
                    <a:lumOff val="5000"/>
                  </a:schemeClr>
                </a:solidFill>
              </a:rPr>
              <a:t>Exporter</a:t>
            </a:r>
          </a:p>
          <a:p>
            <a:pPr marL="346075" indent="-285750" fontAlgn="auto">
              <a:spcAft>
                <a:spcPts val="0"/>
              </a:spcAft>
              <a:buFont typeface="Arial" pitchFamily="34" charset="0"/>
              <a:buChar char="•"/>
              <a:defRPr/>
            </a:pPr>
            <a:r>
              <a:rPr lang="en-US" sz="2800" b="1" dirty="0" smtClean="0">
                <a:ln w="11430"/>
                <a:solidFill>
                  <a:schemeClr val="tx1">
                    <a:lumMod val="95000"/>
                    <a:lumOff val="5000"/>
                  </a:schemeClr>
                </a:solidFill>
              </a:rPr>
              <a:t>Retailer</a:t>
            </a:r>
          </a:p>
        </p:txBody>
      </p:sp>
      <p:sp>
        <p:nvSpPr>
          <p:cNvPr id="8" name="Rectangle 7"/>
          <p:cNvSpPr/>
          <p:nvPr/>
        </p:nvSpPr>
        <p:spPr bwMode="auto">
          <a:xfrm>
            <a:off x="4876800" y="1143000"/>
            <a:ext cx="3962400" cy="4800600"/>
          </a:xfrm>
          <a:prstGeom prst="rect">
            <a:avLst/>
          </a:prstGeom>
          <a:solidFill>
            <a:schemeClr val="accent4">
              <a:lumMod val="60000"/>
              <a:lumOff val="40000"/>
            </a:schemeClr>
          </a:solidFill>
          <a:scene3d>
            <a:camera prst="orthographicFront" fov="0">
              <a:rot lat="0" lon="0" rev="0"/>
            </a:camera>
            <a:lightRig rig="soft" dir="tl">
              <a:rot lat="0" lon="0" rev="20100000"/>
            </a:lightRig>
          </a:scene3d>
          <a:sp3d>
            <a:bevelT w="50800" h="50800"/>
          </a:sp3d>
        </p:spPr>
        <p:style>
          <a:lnRef idx="0">
            <a:schemeClr val="accent3"/>
          </a:lnRef>
          <a:fillRef idx="3">
            <a:schemeClr val="accent3"/>
          </a:fillRef>
          <a:effectRef idx="3">
            <a:schemeClr val="accent3"/>
          </a:effectRef>
          <a:fontRef idx="minor">
            <a:schemeClr val="lt1"/>
          </a:fontRef>
        </p:style>
        <p:txBody>
          <a:bodyPr anchor="t">
            <a:scene3d>
              <a:camera prst="orthographicFront"/>
              <a:lightRig rig="flat" dir="tl">
                <a:rot lat="0" lon="0" rev="6600000"/>
              </a:lightRig>
            </a:scene3d>
            <a:sp3d extrusionH="25400" contourW="8890">
              <a:bevelT w="38100" h="31750"/>
              <a:contourClr>
                <a:schemeClr val="accent2">
                  <a:shade val="75000"/>
                </a:schemeClr>
              </a:contourClr>
            </a:sp3d>
          </a:bodyPr>
          <a:lstStyle/>
          <a:p>
            <a:pPr marL="346075" indent="-285750" fontAlgn="auto">
              <a:spcAft>
                <a:spcPts val="0"/>
              </a:spcAft>
              <a:buFont typeface="Arial" pitchFamily="34" charset="0"/>
              <a:buChar char="•"/>
              <a:defRPr/>
            </a:pPr>
            <a:endParaRPr lang="en-US" sz="3200" b="1" dirty="0" smtClean="0">
              <a:ln w="11430">
                <a:solidFill>
                  <a:schemeClr val="accent6">
                    <a:lumMod val="50000"/>
                  </a:schemeClr>
                </a:solidFill>
              </a:ln>
              <a:solidFill>
                <a:schemeClr val="accent6">
                  <a:lumMod val="50000"/>
                </a:schemeClr>
              </a:solidFill>
            </a:endParaRPr>
          </a:p>
          <a:p>
            <a:pPr marL="346075" indent="-285750" fontAlgn="auto">
              <a:spcAft>
                <a:spcPts val="0"/>
              </a:spcAft>
              <a:buFont typeface="Arial" pitchFamily="34" charset="0"/>
              <a:buChar char="•"/>
              <a:defRPr/>
            </a:pPr>
            <a:r>
              <a:rPr lang="en-US" sz="3200" b="1" dirty="0" smtClean="0">
                <a:ln w="11430">
                  <a:solidFill>
                    <a:schemeClr val="accent6">
                      <a:lumMod val="50000"/>
                    </a:schemeClr>
                  </a:solidFill>
                </a:ln>
                <a:solidFill>
                  <a:schemeClr val="accent6">
                    <a:lumMod val="50000"/>
                  </a:schemeClr>
                </a:solidFill>
              </a:rPr>
              <a:t>Manufacturer</a:t>
            </a:r>
          </a:p>
          <a:p>
            <a:pPr marL="346075" indent="-285750" fontAlgn="auto">
              <a:spcAft>
                <a:spcPts val="0"/>
              </a:spcAft>
              <a:buFont typeface="Arial" pitchFamily="34" charset="0"/>
              <a:buChar char="•"/>
              <a:defRPr/>
            </a:pPr>
            <a:r>
              <a:rPr lang="en-US" sz="3200" b="1" dirty="0" smtClean="0">
                <a:ln w="11430">
                  <a:solidFill>
                    <a:schemeClr val="accent6">
                      <a:lumMod val="50000"/>
                    </a:schemeClr>
                  </a:solidFill>
                </a:ln>
                <a:solidFill>
                  <a:schemeClr val="accent6">
                    <a:lumMod val="50000"/>
                  </a:schemeClr>
                </a:solidFill>
              </a:rPr>
              <a:t>Trader</a:t>
            </a:r>
          </a:p>
          <a:p>
            <a:pPr marL="346075" indent="-285750" fontAlgn="auto">
              <a:spcAft>
                <a:spcPts val="0"/>
              </a:spcAft>
              <a:buFont typeface="Arial" pitchFamily="34" charset="0"/>
              <a:buChar char="•"/>
              <a:defRPr/>
            </a:pPr>
            <a:r>
              <a:rPr lang="en-US" sz="3200" b="1" dirty="0" err="1" smtClean="0">
                <a:ln w="11430">
                  <a:solidFill>
                    <a:schemeClr val="accent6">
                      <a:lumMod val="50000"/>
                    </a:schemeClr>
                  </a:solidFill>
                </a:ln>
                <a:solidFill>
                  <a:schemeClr val="accent6">
                    <a:lumMod val="50000"/>
                  </a:schemeClr>
                </a:solidFill>
              </a:rPr>
              <a:t>Repacker</a:t>
            </a:r>
            <a:endParaRPr lang="en-US" sz="3200" b="1" dirty="0">
              <a:ln w="11430">
                <a:solidFill>
                  <a:schemeClr val="accent6">
                    <a:lumMod val="50000"/>
                  </a:schemeClr>
                </a:solidFill>
              </a:ln>
              <a:solidFill>
                <a:schemeClr val="accent6">
                  <a:lumMod val="50000"/>
                </a:schemeClr>
              </a:solidFill>
            </a:endParaRPr>
          </a:p>
          <a:p>
            <a:pPr marL="60325" fontAlgn="auto">
              <a:spcAft>
                <a:spcPts val="0"/>
              </a:spcAft>
              <a:defRPr/>
            </a:pPr>
            <a:endParaRPr lang="en-US" sz="1600" b="1" dirty="0" smtClean="0">
              <a:ln w="11430">
                <a:solidFill>
                  <a:schemeClr val="accent6">
                    <a:lumMod val="50000"/>
                  </a:schemeClr>
                </a:solidFill>
              </a:ln>
              <a:solidFill>
                <a:schemeClr val="accent6">
                  <a:lumMod val="50000"/>
                </a:schemeClr>
              </a:solidFill>
            </a:endParaRPr>
          </a:p>
          <a:p>
            <a:pPr marL="346075" indent="-285750" fontAlgn="auto">
              <a:spcAft>
                <a:spcPts val="0"/>
              </a:spcAft>
              <a:buFont typeface="Arial" pitchFamily="34" charset="0"/>
              <a:buChar char="•"/>
              <a:defRPr/>
            </a:pPr>
            <a:endParaRPr lang="en-US" sz="1600" b="1" dirty="0">
              <a:ln w="11430">
                <a:solidFill>
                  <a:schemeClr val="accent6">
                    <a:lumMod val="50000"/>
                  </a:schemeClr>
                </a:solidFill>
              </a:ln>
              <a:solidFill>
                <a:schemeClr val="accent6">
                  <a:lumMod val="50000"/>
                </a:schemeClr>
              </a:solidFill>
            </a:endParaRPr>
          </a:p>
          <a:p>
            <a:pPr marL="346075" indent="-285750" fontAlgn="auto">
              <a:spcAft>
                <a:spcPts val="0"/>
              </a:spcAft>
              <a:buFont typeface="Arial" pitchFamily="34" charset="0"/>
              <a:buChar char="•"/>
              <a:defRPr/>
            </a:pPr>
            <a:endParaRPr lang="en-US" sz="1600" b="1" dirty="0">
              <a:ln w="11430">
                <a:solidFill>
                  <a:schemeClr val="accent6">
                    <a:lumMod val="50000"/>
                  </a:schemeClr>
                </a:solidFill>
              </a:ln>
              <a:solidFill>
                <a:schemeClr val="accent6">
                  <a:lumMod val="50000"/>
                </a:schemeClr>
              </a:solidFill>
            </a:endParaRPr>
          </a:p>
        </p:txBody>
      </p:sp>
    </p:spTree>
    <p:extLst>
      <p:ext uri="{BB962C8B-B14F-4D97-AF65-F5344CB8AC3E}">
        <p14:creationId xmlns:p14="http://schemas.microsoft.com/office/powerpoint/2010/main" xmlns="" val="2535679557"/>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bwMode="auto">
          <a:xfrm>
            <a:off x="379778" y="152400"/>
            <a:ext cx="8382000" cy="6400800"/>
          </a:xfrm>
          <a:prstGeom prst="rect">
            <a:avLst/>
          </a:prstGeom>
          <a:solidFill>
            <a:schemeClr val="accent4">
              <a:lumMod val="60000"/>
              <a:lumOff val="40000"/>
            </a:schemeClr>
          </a:solidFill>
          <a:scene3d>
            <a:camera prst="orthographicFront" fov="0">
              <a:rot lat="0" lon="0" rev="0"/>
            </a:camera>
            <a:lightRig rig="soft" dir="tl">
              <a:rot lat="0" lon="0" rev="20100000"/>
            </a:lightRig>
          </a:scene3d>
          <a:sp3d>
            <a:bevelT w="50800" h="50800"/>
          </a:sp3d>
        </p:spPr>
        <p:style>
          <a:lnRef idx="0">
            <a:schemeClr val="accent3"/>
          </a:lnRef>
          <a:fillRef idx="3">
            <a:schemeClr val="accent3"/>
          </a:fillRef>
          <a:effectRef idx="3">
            <a:schemeClr val="accent3"/>
          </a:effectRef>
          <a:fontRef idx="minor">
            <a:schemeClr val="lt1"/>
          </a:fontRef>
        </p:style>
        <p:txBody>
          <a:bodyPr anchor="ctr">
            <a:scene3d>
              <a:camera prst="orthographicFront"/>
              <a:lightRig rig="flat" dir="tl">
                <a:rot lat="0" lon="0" rev="6600000"/>
              </a:lightRig>
            </a:scene3d>
            <a:sp3d extrusionH="25400" contourW="8890">
              <a:bevelT w="38100" h="31750"/>
              <a:contourClr>
                <a:schemeClr val="accent2">
                  <a:shade val="75000"/>
                </a:schemeClr>
              </a:contourClr>
            </a:sp3d>
          </a:bodyPr>
          <a:lstStyle/>
          <a:p>
            <a:endParaRPr lang="en-US" b="1" u="sng" dirty="0" smtClean="0">
              <a:solidFill>
                <a:schemeClr val="tx1"/>
              </a:solidFill>
            </a:endParaRPr>
          </a:p>
          <a:p>
            <a:endParaRPr lang="en-US" b="1" u="sng" dirty="0">
              <a:solidFill>
                <a:schemeClr val="tx1"/>
              </a:solidFill>
            </a:endParaRPr>
          </a:p>
          <a:p>
            <a:endParaRPr lang="en-US" b="1" u="sng" dirty="0" smtClean="0">
              <a:solidFill>
                <a:schemeClr val="tx1"/>
              </a:solidFill>
            </a:endParaRPr>
          </a:p>
        </p:txBody>
      </p:sp>
      <p:sp>
        <p:nvSpPr>
          <p:cNvPr id="8" name="Rounded Rectangle 7"/>
          <p:cNvSpPr/>
          <p:nvPr/>
        </p:nvSpPr>
        <p:spPr>
          <a:xfrm>
            <a:off x="758057" y="381000"/>
            <a:ext cx="7625443" cy="762000"/>
          </a:xfrm>
          <a:prstGeom prst="roundRect">
            <a:avLst/>
          </a:prstGeom>
        </p:spPr>
        <p:style>
          <a:lnRef idx="0">
            <a:schemeClr val="accent4"/>
          </a:lnRef>
          <a:fillRef idx="3">
            <a:schemeClr val="accent4"/>
          </a:fillRef>
          <a:effectRef idx="3">
            <a:schemeClr val="accent4"/>
          </a:effectRef>
          <a:fontRef idx="minor">
            <a:schemeClr val="lt1"/>
          </a:fontRef>
        </p:style>
        <p:txBody>
          <a:bodyPr rtlCol="0" anchor="ctr"/>
          <a:lstStyle/>
          <a:p>
            <a:pPr algn="ctr"/>
            <a:r>
              <a:rPr lang="en-US" sz="2800" b="1" dirty="0" smtClean="0">
                <a:solidFill>
                  <a:schemeClr val="tx1">
                    <a:lumMod val="95000"/>
                    <a:lumOff val="5000"/>
                  </a:schemeClr>
                </a:solidFill>
              </a:rPr>
              <a:t>Requirements for LTO (Distributor):</a:t>
            </a:r>
            <a:endParaRPr lang="fil-PH" sz="2800" b="1" dirty="0">
              <a:solidFill>
                <a:schemeClr val="tx1">
                  <a:lumMod val="95000"/>
                  <a:lumOff val="5000"/>
                </a:schemeClr>
              </a:solidFill>
            </a:endParaRPr>
          </a:p>
        </p:txBody>
      </p:sp>
      <p:sp>
        <p:nvSpPr>
          <p:cNvPr id="9" name="TextBox 8"/>
          <p:cNvSpPr txBox="1"/>
          <p:nvPr/>
        </p:nvSpPr>
        <p:spPr>
          <a:xfrm>
            <a:off x="1132114" y="1447800"/>
            <a:ext cx="7240500" cy="4770537"/>
          </a:xfrm>
          <a:prstGeom prst="rect">
            <a:avLst/>
          </a:prstGeom>
          <a:noFill/>
        </p:spPr>
        <p:txBody>
          <a:bodyPr wrap="square" rtlCol="0">
            <a:spAutoFit/>
          </a:bodyPr>
          <a:lstStyle/>
          <a:p>
            <a:r>
              <a:rPr lang="en-US" sz="2400" b="1" u="sng" dirty="0"/>
              <a:t>GENERAL </a:t>
            </a:r>
            <a:r>
              <a:rPr lang="en-US" sz="2400" b="1" u="sng" dirty="0" smtClean="0"/>
              <a:t>REQUIREMENTS</a:t>
            </a:r>
          </a:p>
          <a:p>
            <a:endParaRPr lang="fil-PH" sz="2000" dirty="0"/>
          </a:p>
          <a:p>
            <a:pPr marL="457200" lvl="0" indent="-457200">
              <a:buFont typeface="+mj-lt"/>
              <a:buAutoNum type="arabicPeriod"/>
            </a:pPr>
            <a:r>
              <a:rPr lang="en-US" sz="2000" dirty="0"/>
              <a:t>Notarized Petition Form and Joint Affidavit of Undertaking</a:t>
            </a:r>
            <a:endParaRPr lang="fil-PH" sz="2000" dirty="0"/>
          </a:p>
          <a:p>
            <a:pPr marL="457200" lvl="0" indent="-457200">
              <a:buFont typeface="+mj-lt"/>
              <a:buAutoNum type="arabicPeriod"/>
            </a:pPr>
            <a:r>
              <a:rPr lang="en-US" sz="2000" dirty="0"/>
              <a:t>Notarized Electronic Copy (E-copy) Affidavit</a:t>
            </a:r>
            <a:endParaRPr lang="fil-PH" sz="2000" dirty="0"/>
          </a:p>
          <a:p>
            <a:pPr marL="457200" lvl="0" indent="-457200">
              <a:buFont typeface="+mj-lt"/>
              <a:buAutoNum type="arabicPeriod"/>
            </a:pPr>
            <a:r>
              <a:rPr lang="en-US" sz="2000" dirty="0"/>
              <a:t>List of Medical Devices to be imported/distributed</a:t>
            </a:r>
            <a:endParaRPr lang="fil-PH" sz="2000" dirty="0"/>
          </a:p>
          <a:p>
            <a:pPr marL="457200" lvl="0" indent="-457200">
              <a:buFont typeface="+mj-lt"/>
              <a:buAutoNum type="arabicPeriod"/>
            </a:pPr>
            <a:r>
              <a:rPr lang="en-US" sz="2000" dirty="0"/>
              <a:t>Photocopy of the Pharmacist’s Board Registration Certificate, PRC-ID, valid PTR, Duties and Responsibilities, Certificate of attendance of Owner/Pharmacists to a FDA/BFAD seminar on Licensing of Drug/Medical Device Establishments and outlets</a:t>
            </a:r>
            <a:endParaRPr lang="fil-PH" sz="2000" dirty="0"/>
          </a:p>
          <a:p>
            <a:pPr marL="457200" lvl="0" indent="-457200">
              <a:buFont typeface="+mj-lt"/>
              <a:buAutoNum type="arabicPeriod"/>
            </a:pPr>
            <a:r>
              <a:rPr lang="en-US" sz="2000" dirty="0"/>
              <a:t>Location plan and floor plan (office and storage room/warehouse) with dimensions</a:t>
            </a:r>
            <a:endParaRPr lang="fil-PH" sz="2000" dirty="0"/>
          </a:p>
          <a:p>
            <a:pPr marL="457200" indent="-457200">
              <a:buFont typeface="+mj-lt"/>
              <a:buAutoNum type="arabicPeriod"/>
            </a:pPr>
            <a:endParaRPr lang="fil-PH" sz="2000" dirty="0"/>
          </a:p>
        </p:txBody>
      </p:sp>
    </p:spTree>
    <p:extLst>
      <p:ext uri="{BB962C8B-B14F-4D97-AF65-F5344CB8AC3E}">
        <p14:creationId xmlns:p14="http://schemas.microsoft.com/office/powerpoint/2010/main" xmlns="" val="412261517"/>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bwMode="auto">
          <a:xfrm>
            <a:off x="381000" y="228600"/>
            <a:ext cx="8382000" cy="6400800"/>
          </a:xfrm>
          <a:prstGeom prst="rect">
            <a:avLst/>
          </a:prstGeom>
          <a:solidFill>
            <a:schemeClr val="accent4">
              <a:lumMod val="60000"/>
              <a:lumOff val="40000"/>
            </a:schemeClr>
          </a:solidFill>
          <a:scene3d>
            <a:camera prst="orthographicFront" fov="0">
              <a:rot lat="0" lon="0" rev="0"/>
            </a:camera>
            <a:lightRig rig="soft" dir="tl">
              <a:rot lat="0" lon="0" rev="20100000"/>
            </a:lightRig>
          </a:scene3d>
          <a:sp3d>
            <a:bevelT w="50800" h="50800"/>
          </a:sp3d>
        </p:spPr>
        <p:style>
          <a:lnRef idx="0">
            <a:schemeClr val="accent3"/>
          </a:lnRef>
          <a:fillRef idx="3">
            <a:schemeClr val="accent3"/>
          </a:fillRef>
          <a:effectRef idx="3">
            <a:schemeClr val="accent3"/>
          </a:effectRef>
          <a:fontRef idx="minor">
            <a:schemeClr val="lt1"/>
          </a:fontRef>
        </p:style>
        <p:txBody>
          <a:bodyPr anchor="ctr">
            <a:scene3d>
              <a:camera prst="orthographicFront"/>
              <a:lightRig rig="flat" dir="tl">
                <a:rot lat="0" lon="0" rev="6600000"/>
              </a:lightRig>
            </a:scene3d>
            <a:sp3d extrusionH="25400" contourW="8890">
              <a:bevelT w="38100" h="31750"/>
              <a:contourClr>
                <a:schemeClr val="accent2">
                  <a:shade val="75000"/>
                </a:schemeClr>
              </a:contourClr>
            </a:sp3d>
          </a:bodyPr>
          <a:lstStyle/>
          <a:p>
            <a:pPr lvl="0"/>
            <a:endParaRPr lang="fil-PH" dirty="0">
              <a:solidFill>
                <a:schemeClr val="tx1"/>
              </a:solidFill>
            </a:endParaRPr>
          </a:p>
        </p:txBody>
      </p:sp>
      <p:sp>
        <p:nvSpPr>
          <p:cNvPr id="2" name="TextBox 1"/>
          <p:cNvSpPr txBox="1"/>
          <p:nvPr/>
        </p:nvSpPr>
        <p:spPr>
          <a:xfrm>
            <a:off x="1066800" y="533400"/>
            <a:ext cx="6553200" cy="4062651"/>
          </a:xfrm>
          <a:prstGeom prst="rect">
            <a:avLst/>
          </a:prstGeom>
          <a:noFill/>
        </p:spPr>
        <p:txBody>
          <a:bodyPr wrap="square" rtlCol="0">
            <a:spAutoFit/>
          </a:bodyPr>
          <a:lstStyle/>
          <a:p>
            <a:pPr marL="457200" lvl="0" indent="-457200">
              <a:buFont typeface="+mj-lt"/>
              <a:buAutoNum type="arabicPeriod" startAt="6"/>
            </a:pPr>
            <a:r>
              <a:rPr lang="en-US" sz="2000" dirty="0"/>
              <a:t>Photocopy of the Business Name Registration</a:t>
            </a:r>
            <a:endParaRPr lang="fil-PH" sz="2000" dirty="0"/>
          </a:p>
          <a:p>
            <a:pPr marL="800100" lvl="1" indent="-342900">
              <a:buFont typeface="Arial" pitchFamily="34" charset="0"/>
              <a:buChar char="•"/>
            </a:pPr>
            <a:r>
              <a:rPr lang="en-US" sz="2000" dirty="0"/>
              <a:t>If </a:t>
            </a:r>
            <a:r>
              <a:rPr lang="en-US" sz="2000" b="1" dirty="0"/>
              <a:t>single proprietorship</a:t>
            </a:r>
            <a:r>
              <a:rPr lang="en-US" sz="2000" dirty="0"/>
              <a:t>, registration from the Department of Trade &amp; Industry</a:t>
            </a:r>
            <a:endParaRPr lang="fil-PH" sz="2000" dirty="0"/>
          </a:p>
          <a:p>
            <a:pPr marL="800100" lvl="1" indent="-342900">
              <a:buFont typeface="Arial" pitchFamily="34" charset="0"/>
              <a:buChar char="•"/>
            </a:pPr>
            <a:r>
              <a:rPr lang="en-US" sz="2000" dirty="0"/>
              <a:t>If </a:t>
            </a:r>
            <a:r>
              <a:rPr lang="en-US" sz="2000" b="1" dirty="0"/>
              <a:t>corporation/partnership</a:t>
            </a:r>
            <a:r>
              <a:rPr lang="en-US" sz="2000" dirty="0"/>
              <a:t>, registration from Securities &amp; Exchange Commission (SEC) and Articles of Incorporation</a:t>
            </a:r>
            <a:endParaRPr lang="fil-PH" sz="2000" dirty="0"/>
          </a:p>
          <a:p>
            <a:pPr marL="457200" lvl="0" indent="-457200">
              <a:buFont typeface="+mj-lt"/>
              <a:buAutoNum type="arabicPeriod" startAt="6"/>
            </a:pPr>
            <a:r>
              <a:rPr lang="en-US" sz="2000" dirty="0"/>
              <a:t>ID pictures of the Owner/ Authorized Representative and Pharmacist (size: 5cm x 5 cm)</a:t>
            </a:r>
            <a:endParaRPr lang="fil-PH" sz="2000" dirty="0"/>
          </a:p>
          <a:p>
            <a:pPr marL="457200" lvl="0" indent="-457200">
              <a:buFont typeface="+mj-lt"/>
              <a:buAutoNum type="arabicPeriod" startAt="6"/>
            </a:pPr>
            <a:r>
              <a:rPr lang="en-US" sz="2000" dirty="0"/>
              <a:t>Photocopy of notarized valid Contract of Lease for the space of the office and storage to be occupied or any proof of ownership if it is owned by the applicant</a:t>
            </a:r>
            <a:endParaRPr lang="fil-PH" sz="2000" dirty="0"/>
          </a:p>
          <a:p>
            <a:endParaRPr lang="fil-PH" dirty="0"/>
          </a:p>
        </p:txBody>
      </p:sp>
      <p:sp>
        <p:nvSpPr>
          <p:cNvPr id="3" name="TextBox 2"/>
          <p:cNvSpPr txBox="1"/>
          <p:nvPr/>
        </p:nvSpPr>
        <p:spPr>
          <a:xfrm>
            <a:off x="914400" y="4847272"/>
            <a:ext cx="6934200" cy="1569660"/>
          </a:xfrm>
          <a:prstGeom prst="rect">
            <a:avLst/>
          </a:prstGeom>
          <a:noFill/>
        </p:spPr>
        <p:txBody>
          <a:bodyPr wrap="square" rtlCol="0">
            <a:spAutoFit/>
          </a:bodyPr>
          <a:lstStyle/>
          <a:p>
            <a:r>
              <a:rPr lang="en-US" sz="2400" b="1" dirty="0" smtClean="0"/>
              <a:t>During inspection:</a:t>
            </a:r>
          </a:p>
          <a:p>
            <a:pPr marL="342900" indent="-342900">
              <a:buAutoNum type="arabicPeriod"/>
            </a:pPr>
            <a:r>
              <a:rPr lang="en-US" dirty="0" smtClean="0"/>
              <a:t>Distribution Records</a:t>
            </a:r>
          </a:p>
          <a:p>
            <a:pPr marL="342900" indent="-342900">
              <a:buAutoNum type="arabicPeriod"/>
            </a:pPr>
            <a:r>
              <a:rPr lang="en-US" dirty="0" smtClean="0"/>
              <a:t>Product Recall Procedures </a:t>
            </a:r>
          </a:p>
          <a:p>
            <a:pPr marL="342900" indent="-342900">
              <a:buAutoNum type="arabicPeriod"/>
            </a:pPr>
            <a:r>
              <a:rPr lang="en-US" dirty="0" smtClean="0"/>
              <a:t>Laws and other References</a:t>
            </a:r>
            <a:endParaRPr lang="en-US" dirty="0"/>
          </a:p>
          <a:p>
            <a:endParaRPr lang="fil-PH" dirty="0"/>
          </a:p>
        </p:txBody>
      </p:sp>
    </p:spTree>
    <p:extLst>
      <p:ext uri="{BB962C8B-B14F-4D97-AF65-F5344CB8AC3E}">
        <p14:creationId xmlns:p14="http://schemas.microsoft.com/office/powerpoint/2010/main" xmlns="" val="1293414972"/>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bwMode="auto">
          <a:xfrm>
            <a:off x="381000" y="228600"/>
            <a:ext cx="8382000" cy="6400800"/>
          </a:xfrm>
          <a:prstGeom prst="rect">
            <a:avLst/>
          </a:prstGeom>
          <a:solidFill>
            <a:schemeClr val="accent4">
              <a:lumMod val="60000"/>
              <a:lumOff val="40000"/>
            </a:schemeClr>
          </a:solidFill>
          <a:scene3d>
            <a:camera prst="orthographicFront" fov="0">
              <a:rot lat="0" lon="0" rev="0"/>
            </a:camera>
            <a:lightRig rig="soft" dir="tl">
              <a:rot lat="0" lon="0" rev="20100000"/>
            </a:lightRig>
          </a:scene3d>
          <a:sp3d>
            <a:bevelT w="50800" h="50800"/>
          </a:sp3d>
        </p:spPr>
        <p:style>
          <a:lnRef idx="0">
            <a:schemeClr val="accent3"/>
          </a:lnRef>
          <a:fillRef idx="3">
            <a:schemeClr val="accent3"/>
          </a:fillRef>
          <a:effectRef idx="3">
            <a:schemeClr val="accent3"/>
          </a:effectRef>
          <a:fontRef idx="minor">
            <a:schemeClr val="lt1"/>
          </a:fontRef>
        </p:style>
        <p:txBody>
          <a:bodyPr anchor="ctr">
            <a:scene3d>
              <a:camera prst="orthographicFront"/>
              <a:lightRig rig="flat" dir="tl">
                <a:rot lat="0" lon="0" rev="6600000"/>
              </a:lightRig>
            </a:scene3d>
            <a:sp3d extrusionH="25400" contourW="8890">
              <a:bevelT w="38100" h="31750"/>
              <a:contourClr>
                <a:schemeClr val="accent2">
                  <a:shade val="75000"/>
                </a:schemeClr>
              </a:contourClr>
            </a:sp3d>
          </a:bodyPr>
          <a:lstStyle/>
          <a:p>
            <a:pPr marL="88900" indent="-28575" algn="ctr" fontAlgn="auto">
              <a:spcAft>
                <a:spcPts val="0"/>
              </a:spcAft>
              <a:buFont typeface="Arial" pitchFamily="34" charset="0"/>
              <a:buNone/>
              <a:defRPr/>
            </a:pPr>
            <a:endParaRPr lang="en-US" b="1" dirty="0">
              <a:ln w="11430"/>
              <a:solidFill>
                <a:srgbClr val="000000"/>
              </a:solidFill>
              <a:effectLst>
                <a:outerShdw blurRad="50800" dist="39000" dir="5460000" algn="tl">
                  <a:srgbClr val="000000">
                    <a:alpha val="38000"/>
                  </a:srgbClr>
                </a:outerShdw>
              </a:effectLst>
            </a:endParaRPr>
          </a:p>
        </p:txBody>
      </p:sp>
      <p:sp>
        <p:nvSpPr>
          <p:cNvPr id="3" name="TextBox 2"/>
          <p:cNvSpPr txBox="1"/>
          <p:nvPr/>
        </p:nvSpPr>
        <p:spPr>
          <a:xfrm>
            <a:off x="609600" y="381000"/>
            <a:ext cx="7848600" cy="6093976"/>
          </a:xfrm>
          <a:prstGeom prst="rect">
            <a:avLst/>
          </a:prstGeom>
          <a:noFill/>
        </p:spPr>
        <p:txBody>
          <a:bodyPr wrap="square" rtlCol="0">
            <a:spAutoFit/>
          </a:bodyPr>
          <a:lstStyle/>
          <a:p>
            <a:r>
              <a:rPr lang="en-US" sz="2400" b="1" u="sng" dirty="0"/>
              <a:t>ADDITIONAL </a:t>
            </a:r>
            <a:r>
              <a:rPr lang="en-US" sz="2400" b="1" u="sng" dirty="0" smtClean="0"/>
              <a:t>REQUIREMENTS:</a:t>
            </a:r>
          </a:p>
          <a:p>
            <a:endParaRPr lang="fil-PH" sz="2400" dirty="0"/>
          </a:p>
          <a:p>
            <a:pPr lvl="0"/>
            <a:r>
              <a:rPr lang="en-US" dirty="0" smtClean="0"/>
              <a:t>For </a:t>
            </a:r>
            <a:r>
              <a:rPr lang="en-US" b="1" dirty="0" smtClean="0"/>
              <a:t>IMPORTER :</a:t>
            </a:r>
          </a:p>
          <a:p>
            <a:pPr lvl="0"/>
            <a:endParaRPr lang="fil-PH" dirty="0"/>
          </a:p>
          <a:p>
            <a:pPr marL="342900" lvl="0" indent="-342900">
              <a:buFont typeface="+mj-lt"/>
              <a:buAutoNum type="arabicPeriod"/>
            </a:pPr>
            <a:r>
              <a:rPr lang="en-US" dirty="0"/>
              <a:t>Foreign agency agreement with each supplier/source duly authenticated by the Territorial Philippine Consulate</a:t>
            </a:r>
            <a:endParaRPr lang="fil-PH" dirty="0"/>
          </a:p>
          <a:p>
            <a:pPr marL="342900" lvl="0" indent="-342900">
              <a:buFont typeface="+mj-lt"/>
              <a:buAutoNum type="arabicPeriod"/>
            </a:pPr>
            <a:r>
              <a:rPr lang="en-US" dirty="0"/>
              <a:t>Certificate of Registration of the Manufacturer and its conformity with GMP issued by a Government Health Authority or valid ISO Certification for Medical device and duly authenticated by the Territorial Philippine Consulate</a:t>
            </a:r>
            <a:endParaRPr lang="fil-PH" dirty="0"/>
          </a:p>
          <a:p>
            <a:r>
              <a:rPr lang="en-US" dirty="0"/>
              <a:t> </a:t>
            </a:r>
            <a:endParaRPr lang="fil-PH" dirty="0"/>
          </a:p>
          <a:p>
            <a:pPr lvl="0"/>
            <a:r>
              <a:rPr lang="en-US" dirty="0" smtClean="0"/>
              <a:t>For </a:t>
            </a:r>
            <a:r>
              <a:rPr lang="en-US" b="1" dirty="0" smtClean="0"/>
              <a:t>WHOLESALER:</a:t>
            </a:r>
          </a:p>
          <a:p>
            <a:pPr lvl="0"/>
            <a:endParaRPr lang="fil-PH" dirty="0"/>
          </a:p>
          <a:p>
            <a:pPr marL="342900" lvl="0" indent="-342900">
              <a:buFont typeface="+mj-lt"/>
              <a:buAutoNum type="arabicPeriod"/>
            </a:pPr>
            <a:r>
              <a:rPr lang="en-US" dirty="0"/>
              <a:t>Notarized valid Contract/Agreement with each FDA(BFAD) licensed supplier/manufacturer</a:t>
            </a:r>
            <a:endParaRPr lang="fil-PH" dirty="0"/>
          </a:p>
          <a:p>
            <a:pPr marL="342900" lvl="0" indent="-342900">
              <a:buFont typeface="+mj-lt"/>
              <a:buAutoNum type="arabicPeriod"/>
            </a:pPr>
            <a:r>
              <a:rPr lang="en-US" dirty="0"/>
              <a:t>Copy of the License to Operate (LTO) of the contracted manufacturer/supplier</a:t>
            </a:r>
            <a:endParaRPr lang="fil-PH" dirty="0"/>
          </a:p>
          <a:p>
            <a:pPr marL="342900" lvl="0" indent="-342900">
              <a:buFont typeface="+mj-lt"/>
              <a:buAutoNum type="arabicPeriod"/>
            </a:pPr>
            <a:r>
              <a:rPr lang="en-US" dirty="0"/>
              <a:t>Copy of the Certificate  of Product Registration/Certificate of Exemption of Products to be distributed </a:t>
            </a:r>
            <a:endParaRPr lang="fil-PH" dirty="0"/>
          </a:p>
          <a:p>
            <a:r>
              <a:rPr lang="en-US" dirty="0"/>
              <a:t> </a:t>
            </a:r>
            <a:endParaRPr lang="fil-PH" dirty="0"/>
          </a:p>
          <a:p>
            <a:endParaRPr lang="fil-PH" dirty="0"/>
          </a:p>
        </p:txBody>
      </p:sp>
    </p:spTree>
    <p:extLst>
      <p:ext uri="{BB962C8B-B14F-4D97-AF65-F5344CB8AC3E}">
        <p14:creationId xmlns:p14="http://schemas.microsoft.com/office/powerpoint/2010/main" xmlns="" val="1293414972"/>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bwMode="auto">
          <a:xfrm>
            <a:off x="381000" y="228600"/>
            <a:ext cx="8382000" cy="6400800"/>
          </a:xfrm>
          <a:prstGeom prst="rect">
            <a:avLst/>
          </a:prstGeom>
          <a:solidFill>
            <a:schemeClr val="accent4">
              <a:lumMod val="60000"/>
              <a:lumOff val="40000"/>
            </a:schemeClr>
          </a:solidFill>
          <a:scene3d>
            <a:camera prst="orthographicFront" fov="0">
              <a:rot lat="0" lon="0" rev="0"/>
            </a:camera>
            <a:lightRig rig="soft" dir="tl">
              <a:rot lat="0" lon="0" rev="20100000"/>
            </a:lightRig>
          </a:scene3d>
          <a:sp3d>
            <a:bevelT w="50800" h="50800"/>
          </a:sp3d>
        </p:spPr>
        <p:style>
          <a:lnRef idx="0">
            <a:schemeClr val="accent3"/>
          </a:lnRef>
          <a:fillRef idx="3">
            <a:schemeClr val="accent3"/>
          </a:fillRef>
          <a:effectRef idx="3">
            <a:schemeClr val="accent3"/>
          </a:effectRef>
          <a:fontRef idx="minor">
            <a:schemeClr val="lt1"/>
          </a:fontRef>
        </p:style>
        <p:txBody>
          <a:bodyPr anchor="ctr">
            <a:scene3d>
              <a:camera prst="orthographicFront"/>
              <a:lightRig rig="flat" dir="tl">
                <a:rot lat="0" lon="0" rev="6600000"/>
              </a:lightRig>
            </a:scene3d>
            <a:sp3d extrusionH="25400" contourW="8890">
              <a:bevelT w="38100" h="31750"/>
              <a:contourClr>
                <a:schemeClr val="accent2">
                  <a:shade val="75000"/>
                </a:schemeClr>
              </a:contourClr>
            </a:sp3d>
          </a:bodyPr>
          <a:lstStyle/>
          <a:p>
            <a:pPr marL="88900" indent="-28575" algn="ctr" fontAlgn="auto">
              <a:spcAft>
                <a:spcPts val="0"/>
              </a:spcAft>
              <a:buFont typeface="Arial" pitchFamily="34" charset="0"/>
              <a:buNone/>
              <a:defRPr/>
            </a:pPr>
            <a:endParaRPr lang="en-US" b="1" dirty="0">
              <a:ln w="11430"/>
              <a:solidFill>
                <a:srgbClr val="000000"/>
              </a:solidFill>
              <a:effectLst>
                <a:outerShdw blurRad="50800" dist="39000" dir="5460000" algn="tl">
                  <a:srgbClr val="000000">
                    <a:alpha val="38000"/>
                  </a:srgbClr>
                </a:outerShdw>
              </a:effectLst>
            </a:endParaRPr>
          </a:p>
        </p:txBody>
      </p:sp>
      <p:sp>
        <p:nvSpPr>
          <p:cNvPr id="2" name="TextBox 1"/>
          <p:cNvSpPr txBox="1"/>
          <p:nvPr/>
        </p:nvSpPr>
        <p:spPr>
          <a:xfrm>
            <a:off x="1143000" y="919877"/>
            <a:ext cx="7010400" cy="2585323"/>
          </a:xfrm>
          <a:prstGeom prst="rect">
            <a:avLst/>
          </a:prstGeom>
          <a:noFill/>
        </p:spPr>
        <p:txBody>
          <a:bodyPr wrap="square" rtlCol="0">
            <a:spAutoFit/>
          </a:bodyPr>
          <a:lstStyle/>
          <a:p>
            <a:pPr lvl="0"/>
            <a:r>
              <a:rPr lang="en-US" dirty="0" smtClean="0"/>
              <a:t>For </a:t>
            </a:r>
            <a:r>
              <a:rPr lang="en-US" b="1" dirty="0" smtClean="0"/>
              <a:t>EXPORTER:</a:t>
            </a:r>
          </a:p>
          <a:p>
            <a:pPr lvl="0"/>
            <a:endParaRPr lang="fil-PH" dirty="0"/>
          </a:p>
          <a:p>
            <a:pPr marL="342900" lvl="0" indent="-342900">
              <a:buFont typeface="+mj-lt"/>
              <a:buAutoNum type="arabicPeriod"/>
            </a:pPr>
            <a:r>
              <a:rPr lang="en-US" dirty="0"/>
              <a:t>Notarized valid Contract/Agreement with  each FDA(BFAD) licensed supplier/manufacturer</a:t>
            </a:r>
            <a:endParaRPr lang="fil-PH" dirty="0"/>
          </a:p>
          <a:p>
            <a:pPr marL="342900" lvl="0" indent="-342900">
              <a:buFont typeface="+mj-lt"/>
              <a:buAutoNum type="arabicPeriod"/>
            </a:pPr>
            <a:r>
              <a:rPr lang="en-US" dirty="0"/>
              <a:t>Copy of the License to Operate (LTO) of the contracted  manufacturer/supplier</a:t>
            </a:r>
            <a:endParaRPr lang="fil-PH" dirty="0"/>
          </a:p>
          <a:p>
            <a:pPr marL="342900" lvl="0" indent="-342900">
              <a:buFont typeface="+mj-lt"/>
              <a:buAutoNum type="arabicPeriod"/>
            </a:pPr>
            <a:r>
              <a:rPr lang="en-US" dirty="0"/>
              <a:t>Copy of the Certificate  of Product Registration/Certificate of Exemption of Products to be distributed </a:t>
            </a:r>
            <a:endParaRPr lang="fil-PH" dirty="0"/>
          </a:p>
          <a:p>
            <a:endParaRPr lang="fil-PH" dirty="0"/>
          </a:p>
        </p:txBody>
      </p:sp>
      <p:sp>
        <p:nvSpPr>
          <p:cNvPr id="3" name="TextBox 2"/>
          <p:cNvSpPr txBox="1"/>
          <p:nvPr/>
        </p:nvSpPr>
        <p:spPr>
          <a:xfrm>
            <a:off x="990600" y="3733800"/>
            <a:ext cx="7162800" cy="2862322"/>
          </a:xfrm>
          <a:prstGeom prst="rect">
            <a:avLst/>
          </a:prstGeom>
          <a:noFill/>
        </p:spPr>
        <p:txBody>
          <a:bodyPr wrap="square" rtlCol="0">
            <a:spAutoFit/>
          </a:bodyPr>
          <a:lstStyle/>
          <a:p>
            <a:r>
              <a:rPr lang="en-US" b="1" dirty="0"/>
              <a:t>NOTE:</a:t>
            </a:r>
            <a:endParaRPr lang="fil-PH" dirty="0"/>
          </a:p>
          <a:p>
            <a:pPr lvl="0"/>
            <a:r>
              <a:rPr lang="en-US" dirty="0"/>
              <a:t>In addition to the hard copy of the abovementioned standard requirements, the client shall also submit an electronic/scanned copy (in PDF Searchable Format at least 300dpi) on a DVD-R of the application.</a:t>
            </a:r>
            <a:endParaRPr lang="fil-PH" dirty="0"/>
          </a:p>
          <a:p>
            <a:r>
              <a:rPr lang="en-US" dirty="0"/>
              <a:t> </a:t>
            </a:r>
            <a:endParaRPr lang="fil-PH" dirty="0"/>
          </a:p>
          <a:p>
            <a:pPr lvl="0"/>
            <a:r>
              <a:rPr lang="en-US" dirty="0"/>
              <a:t>The above stated requirements shall be properly labeled with table of contents indicating the number of pages, divider with ear-tags and place in a White Data Folder</a:t>
            </a:r>
            <a:r>
              <a:rPr lang="en-US" i="1" dirty="0"/>
              <a:t>.</a:t>
            </a:r>
            <a:endParaRPr lang="fil-PH" dirty="0"/>
          </a:p>
          <a:p>
            <a:endParaRPr lang="fil-PH" dirty="0"/>
          </a:p>
        </p:txBody>
      </p:sp>
    </p:spTree>
    <p:extLst>
      <p:ext uri="{BB962C8B-B14F-4D97-AF65-F5344CB8AC3E}">
        <p14:creationId xmlns:p14="http://schemas.microsoft.com/office/powerpoint/2010/main" xmlns="" val="1293414972"/>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bwMode="auto">
          <a:xfrm>
            <a:off x="381000" y="228600"/>
            <a:ext cx="8382000" cy="6400800"/>
          </a:xfrm>
          <a:prstGeom prst="rect">
            <a:avLst/>
          </a:prstGeom>
          <a:solidFill>
            <a:schemeClr val="accent4">
              <a:lumMod val="60000"/>
              <a:lumOff val="40000"/>
            </a:schemeClr>
          </a:solidFill>
          <a:scene3d>
            <a:camera prst="orthographicFront" fov="0">
              <a:rot lat="0" lon="0" rev="0"/>
            </a:camera>
            <a:lightRig rig="soft" dir="tl">
              <a:rot lat="0" lon="0" rev="20100000"/>
            </a:lightRig>
          </a:scene3d>
          <a:sp3d>
            <a:bevelT w="50800" h="50800"/>
          </a:sp3d>
        </p:spPr>
        <p:style>
          <a:lnRef idx="0">
            <a:schemeClr val="accent3"/>
          </a:lnRef>
          <a:fillRef idx="3">
            <a:schemeClr val="accent3"/>
          </a:fillRef>
          <a:effectRef idx="3">
            <a:schemeClr val="accent3"/>
          </a:effectRef>
          <a:fontRef idx="minor">
            <a:schemeClr val="lt1"/>
          </a:fontRef>
        </p:style>
        <p:txBody>
          <a:bodyPr anchor="ctr">
            <a:scene3d>
              <a:camera prst="orthographicFront"/>
              <a:lightRig rig="flat" dir="tl">
                <a:rot lat="0" lon="0" rev="6600000"/>
              </a:lightRig>
            </a:scene3d>
            <a:sp3d extrusionH="25400" contourW="8890">
              <a:bevelT w="38100" h="31750"/>
              <a:contourClr>
                <a:schemeClr val="accent2">
                  <a:shade val="75000"/>
                </a:schemeClr>
              </a:contourClr>
            </a:sp3d>
          </a:bodyPr>
          <a:lstStyle/>
          <a:p>
            <a:pPr marL="88900" indent="-28575" algn="ctr" fontAlgn="auto">
              <a:spcAft>
                <a:spcPts val="0"/>
              </a:spcAft>
              <a:buFont typeface="Arial" pitchFamily="34" charset="0"/>
              <a:buNone/>
              <a:defRPr/>
            </a:pPr>
            <a:endParaRPr lang="en-US" b="1" dirty="0">
              <a:ln w="11430"/>
              <a:solidFill>
                <a:srgbClr val="000000"/>
              </a:solidFill>
              <a:effectLst>
                <a:outerShdw blurRad="50800" dist="39000" dir="5460000" algn="tl">
                  <a:srgbClr val="000000">
                    <a:alpha val="38000"/>
                  </a:srgbClr>
                </a:outerShdw>
              </a:effectLst>
            </a:endParaRPr>
          </a:p>
        </p:txBody>
      </p:sp>
      <p:sp>
        <p:nvSpPr>
          <p:cNvPr id="3" name="Rounded Rectangle 2"/>
          <p:cNvSpPr/>
          <p:nvPr/>
        </p:nvSpPr>
        <p:spPr>
          <a:xfrm>
            <a:off x="758057" y="381000"/>
            <a:ext cx="7625443" cy="762000"/>
          </a:xfrm>
          <a:prstGeom prst="roundRect">
            <a:avLst/>
          </a:prstGeom>
        </p:spPr>
        <p:style>
          <a:lnRef idx="0">
            <a:schemeClr val="accent4"/>
          </a:lnRef>
          <a:fillRef idx="3">
            <a:schemeClr val="accent4"/>
          </a:fillRef>
          <a:effectRef idx="3">
            <a:schemeClr val="accent4"/>
          </a:effectRef>
          <a:fontRef idx="minor">
            <a:schemeClr val="lt1"/>
          </a:fontRef>
        </p:style>
        <p:txBody>
          <a:bodyPr rtlCol="0" anchor="ctr"/>
          <a:lstStyle/>
          <a:p>
            <a:pPr algn="ctr"/>
            <a:r>
              <a:rPr lang="en-US" sz="2800" b="1" dirty="0" smtClean="0">
                <a:solidFill>
                  <a:schemeClr val="tx1">
                    <a:lumMod val="95000"/>
                    <a:lumOff val="5000"/>
                  </a:schemeClr>
                </a:solidFill>
              </a:rPr>
              <a:t>Requirements for LTO (Manufacturer):</a:t>
            </a:r>
            <a:endParaRPr lang="fil-PH" sz="2800" b="1" dirty="0">
              <a:solidFill>
                <a:schemeClr val="tx1">
                  <a:lumMod val="95000"/>
                  <a:lumOff val="5000"/>
                </a:schemeClr>
              </a:solidFill>
            </a:endParaRPr>
          </a:p>
        </p:txBody>
      </p:sp>
      <p:sp>
        <p:nvSpPr>
          <p:cNvPr id="5" name="TextBox 4"/>
          <p:cNvSpPr txBox="1"/>
          <p:nvPr/>
        </p:nvSpPr>
        <p:spPr>
          <a:xfrm>
            <a:off x="1132114" y="1447800"/>
            <a:ext cx="7240500" cy="1200329"/>
          </a:xfrm>
          <a:prstGeom prst="rect">
            <a:avLst/>
          </a:prstGeom>
          <a:noFill/>
        </p:spPr>
        <p:txBody>
          <a:bodyPr wrap="square" rtlCol="0">
            <a:spAutoFit/>
          </a:bodyPr>
          <a:lstStyle/>
          <a:p>
            <a:r>
              <a:rPr lang="fil-PH" sz="2400" b="1" dirty="0"/>
              <a:t>For pre-application as Manufacturer/Re-packer:</a:t>
            </a:r>
          </a:p>
          <a:p>
            <a:r>
              <a:rPr lang="en-US" sz="2400" dirty="0"/>
              <a:t>1. Letter of Intent for pre-site </a:t>
            </a:r>
            <a:r>
              <a:rPr lang="en-US" sz="2400" dirty="0" smtClean="0"/>
              <a:t>inspection</a:t>
            </a:r>
            <a:endParaRPr lang="en-US" sz="2400" dirty="0"/>
          </a:p>
          <a:p>
            <a:r>
              <a:rPr lang="en-US" sz="2400" dirty="0"/>
              <a:t>2. Location Plan of the proposed site</a:t>
            </a:r>
            <a:endParaRPr lang="fil-PH" sz="2000" dirty="0"/>
          </a:p>
        </p:txBody>
      </p:sp>
      <p:sp>
        <p:nvSpPr>
          <p:cNvPr id="2" name="TextBox 1"/>
          <p:cNvSpPr txBox="1"/>
          <p:nvPr/>
        </p:nvSpPr>
        <p:spPr>
          <a:xfrm>
            <a:off x="990600" y="2819400"/>
            <a:ext cx="7625443" cy="3231654"/>
          </a:xfrm>
          <a:prstGeom prst="rect">
            <a:avLst/>
          </a:prstGeom>
          <a:noFill/>
        </p:spPr>
        <p:txBody>
          <a:bodyPr wrap="square" rtlCol="0">
            <a:spAutoFit/>
          </a:bodyPr>
          <a:lstStyle/>
          <a:p>
            <a:r>
              <a:rPr lang="fil-PH" sz="2400" b="1" dirty="0"/>
              <a:t>GENERAL REQUIREMENTS:</a:t>
            </a:r>
          </a:p>
          <a:p>
            <a:r>
              <a:rPr lang="en-US" sz="2000" dirty="0"/>
              <a:t>1. Notarized Accomplished Petition Form/Joint Affidavit of Undertaking</a:t>
            </a:r>
          </a:p>
          <a:p>
            <a:r>
              <a:rPr lang="fil-PH" sz="2000" dirty="0"/>
              <a:t>2. Notarized Electronic (E-copy) copy Affidavit</a:t>
            </a:r>
          </a:p>
          <a:p>
            <a:r>
              <a:rPr lang="en-US" sz="2000" dirty="0"/>
              <a:t>3. Photocopy of Business Name Registration</a:t>
            </a:r>
          </a:p>
          <a:p>
            <a:pPr marL="800100" lvl="1" indent="-342900">
              <a:buFont typeface="Arial" pitchFamily="34" charset="0"/>
              <a:buChar char="•"/>
            </a:pPr>
            <a:r>
              <a:rPr lang="en-US" sz="2000" dirty="0"/>
              <a:t>a. For </a:t>
            </a:r>
            <a:r>
              <a:rPr lang="en-US" sz="2000" b="1" dirty="0"/>
              <a:t>single proprietorship</a:t>
            </a:r>
            <a:r>
              <a:rPr lang="en-US" sz="2000" dirty="0"/>
              <a:t>, registration from the Department of Trade &amp; </a:t>
            </a:r>
            <a:r>
              <a:rPr lang="en-US" sz="2000" dirty="0" smtClean="0"/>
              <a:t>Industry</a:t>
            </a:r>
            <a:r>
              <a:rPr lang="fil-PH" sz="2000" dirty="0" smtClean="0"/>
              <a:t>(DTI</a:t>
            </a:r>
            <a:r>
              <a:rPr lang="fil-PH" sz="2000" dirty="0"/>
              <a:t>)</a:t>
            </a:r>
          </a:p>
          <a:p>
            <a:pPr marL="800100" lvl="1" indent="-342900">
              <a:buFont typeface="Arial" pitchFamily="34" charset="0"/>
              <a:buChar char="•"/>
            </a:pPr>
            <a:r>
              <a:rPr lang="en-US" sz="2000" dirty="0"/>
              <a:t>b. For </a:t>
            </a:r>
            <a:r>
              <a:rPr lang="en-US" sz="2000" b="1" dirty="0"/>
              <a:t>corporation/partnership</a:t>
            </a:r>
            <a:r>
              <a:rPr lang="en-US" sz="2000" dirty="0"/>
              <a:t>, registration from Securities &amp; </a:t>
            </a:r>
            <a:r>
              <a:rPr lang="en-US" sz="2000" dirty="0" smtClean="0"/>
              <a:t>Exchange Commission </a:t>
            </a:r>
            <a:r>
              <a:rPr lang="en-US" sz="2000" dirty="0"/>
              <a:t>(SEC) and Articles of </a:t>
            </a:r>
            <a:r>
              <a:rPr lang="en-US" sz="2000" dirty="0" smtClean="0"/>
              <a:t>Incorporation</a:t>
            </a:r>
            <a:endParaRPr lang="en-US" sz="2000" dirty="0"/>
          </a:p>
        </p:txBody>
      </p:sp>
    </p:spTree>
    <p:extLst>
      <p:ext uri="{BB962C8B-B14F-4D97-AF65-F5344CB8AC3E}">
        <p14:creationId xmlns:p14="http://schemas.microsoft.com/office/powerpoint/2010/main" xmlns="" val="1293414972"/>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bwMode="auto">
          <a:xfrm>
            <a:off x="381000" y="228600"/>
            <a:ext cx="8382000" cy="6400800"/>
          </a:xfrm>
          <a:prstGeom prst="rect">
            <a:avLst/>
          </a:prstGeom>
          <a:solidFill>
            <a:schemeClr val="accent4">
              <a:lumMod val="60000"/>
              <a:lumOff val="40000"/>
            </a:schemeClr>
          </a:solidFill>
          <a:scene3d>
            <a:camera prst="orthographicFront" fov="0">
              <a:rot lat="0" lon="0" rev="0"/>
            </a:camera>
            <a:lightRig rig="soft" dir="tl">
              <a:rot lat="0" lon="0" rev="20100000"/>
            </a:lightRig>
          </a:scene3d>
          <a:sp3d>
            <a:bevelT w="50800" h="50800"/>
          </a:sp3d>
        </p:spPr>
        <p:style>
          <a:lnRef idx="0">
            <a:schemeClr val="accent3"/>
          </a:lnRef>
          <a:fillRef idx="3">
            <a:schemeClr val="accent3"/>
          </a:fillRef>
          <a:effectRef idx="3">
            <a:schemeClr val="accent3"/>
          </a:effectRef>
          <a:fontRef idx="minor">
            <a:schemeClr val="lt1"/>
          </a:fontRef>
        </p:style>
        <p:txBody>
          <a:bodyPr anchor="ctr">
            <a:scene3d>
              <a:camera prst="orthographicFront"/>
              <a:lightRig rig="flat" dir="tl">
                <a:rot lat="0" lon="0" rev="6600000"/>
              </a:lightRig>
            </a:scene3d>
            <a:sp3d extrusionH="25400" contourW="8890">
              <a:bevelT w="38100" h="31750"/>
              <a:contourClr>
                <a:schemeClr val="accent2">
                  <a:shade val="75000"/>
                </a:schemeClr>
              </a:contourClr>
            </a:sp3d>
          </a:bodyPr>
          <a:lstStyle/>
          <a:p>
            <a:pPr marL="88900" indent="-28575" algn="ctr" fontAlgn="auto">
              <a:spcAft>
                <a:spcPts val="0"/>
              </a:spcAft>
              <a:buFont typeface="Arial" pitchFamily="34" charset="0"/>
              <a:buNone/>
              <a:defRPr/>
            </a:pPr>
            <a:endParaRPr lang="en-US" b="1" dirty="0">
              <a:ln w="11430"/>
              <a:solidFill>
                <a:srgbClr val="000000"/>
              </a:solidFill>
              <a:effectLst>
                <a:outerShdw blurRad="50800" dist="39000" dir="5460000" algn="tl">
                  <a:srgbClr val="000000">
                    <a:alpha val="38000"/>
                  </a:srgbClr>
                </a:outerShdw>
              </a:effectLst>
            </a:endParaRPr>
          </a:p>
        </p:txBody>
      </p:sp>
      <p:sp>
        <p:nvSpPr>
          <p:cNvPr id="2" name="TextBox 1"/>
          <p:cNvSpPr txBox="1"/>
          <p:nvPr/>
        </p:nvSpPr>
        <p:spPr>
          <a:xfrm>
            <a:off x="769257" y="990600"/>
            <a:ext cx="7315200" cy="4708981"/>
          </a:xfrm>
          <a:prstGeom prst="rect">
            <a:avLst/>
          </a:prstGeom>
          <a:noFill/>
        </p:spPr>
        <p:txBody>
          <a:bodyPr wrap="square" rtlCol="0">
            <a:spAutoFit/>
          </a:bodyPr>
          <a:lstStyle/>
          <a:p>
            <a:pPr marL="457200" indent="-457200">
              <a:buFont typeface="+mj-lt"/>
              <a:buAutoNum type="arabicPeriod" startAt="4"/>
            </a:pPr>
            <a:r>
              <a:rPr lang="en-US" sz="2000" dirty="0" smtClean="0"/>
              <a:t>ID </a:t>
            </a:r>
            <a:r>
              <a:rPr lang="en-US" sz="2000" dirty="0"/>
              <a:t>pictures of the Owner / Authorized Representative and Pharmacist (size: 5cm x </a:t>
            </a:r>
            <a:r>
              <a:rPr lang="en-US" sz="2000" dirty="0" smtClean="0"/>
              <a:t>5cm)</a:t>
            </a:r>
          </a:p>
          <a:p>
            <a:pPr marL="457200" indent="-457200">
              <a:buFont typeface="+mj-lt"/>
              <a:buAutoNum type="arabicPeriod" startAt="4"/>
            </a:pPr>
            <a:r>
              <a:rPr lang="en-US" sz="2000" dirty="0" smtClean="0"/>
              <a:t>Photocopy </a:t>
            </a:r>
            <a:r>
              <a:rPr lang="en-US" sz="2000" dirty="0"/>
              <a:t>of Pharmacist’s Registration Board Certificate, PRC ID, PTR </a:t>
            </a:r>
            <a:r>
              <a:rPr lang="en-US" sz="2000" dirty="0" smtClean="0"/>
              <a:t>and Duties </a:t>
            </a:r>
            <a:r>
              <a:rPr lang="en-US" sz="2000" dirty="0"/>
              <a:t>and Responsibilities of the Pharmacist</a:t>
            </a:r>
          </a:p>
          <a:p>
            <a:pPr marL="457200" indent="-457200">
              <a:buFont typeface="+mj-lt"/>
              <a:buAutoNum type="arabicPeriod" startAt="4"/>
            </a:pPr>
            <a:r>
              <a:rPr lang="en-US" sz="2000" dirty="0" smtClean="0"/>
              <a:t>Photocopy </a:t>
            </a:r>
            <a:r>
              <a:rPr lang="en-US" sz="2000" dirty="0"/>
              <a:t>of Certificate of Attendance of the Owner/Pharmacist to an FDA/ </a:t>
            </a:r>
            <a:r>
              <a:rPr lang="en-US" sz="2000" dirty="0" smtClean="0"/>
              <a:t>BFAD </a:t>
            </a:r>
            <a:r>
              <a:rPr lang="fil-PH" sz="2000" dirty="0" smtClean="0"/>
              <a:t>Seminar </a:t>
            </a:r>
            <a:r>
              <a:rPr lang="fil-PH" sz="2000" dirty="0"/>
              <a:t>on Licensing (Manufacturers)</a:t>
            </a:r>
          </a:p>
          <a:p>
            <a:pPr marL="457200" indent="-457200">
              <a:buFont typeface="+mj-lt"/>
              <a:buAutoNum type="arabicPeriod" startAt="4"/>
            </a:pPr>
            <a:r>
              <a:rPr lang="en-US" sz="2000" dirty="0" smtClean="0"/>
              <a:t>Photocopy </a:t>
            </a:r>
            <a:r>
              <a:rPr lang="en-US" sz="2000" dirty="0"/>
              <a:t>of notarized valid Contract of Lease of the space/building or any proof </a:t>
            </a:r>
            <a:r>
              <a:rPr lang="en-US" sz="2000" dirty="0" smtClean="0"/>
              <a:t>of </a:t>
            </a:r>
            <a:r>
              <a:rPr lang="fil-PH" sz="2000" dirty="0" smtClean="0"/>
              <a:t>ownership</a:t>
            </a:r>
            <a:endParaRPr lang="fil-PH" sz="2000" dirty="0"/>
          </a:p>
          <a:p>
            <a:pPr marL="457200" indent="-457200">
              <a:buFont typeface="+mj-lt"/>
              <a:buAutoNum type="arabicPeriod" startAt="4"/>
            </a:pPr>
            <a:r>
              <a:rPr lang="en-US" sz="2000" dirty="0" smtClean="0"/>
              <a:t>Photocopy </a:t>
            </a:r>
            <a:r>
              <a:rPr lang="en-US" sz="2000" dirty="0"/>
              <a:t>of notarized certification of initial capital </a:t>
            </a:r>
            <a:r>
              <a:rPr lang="en-US" sz="2000" dirty="0" smtClean="0"/>
              <a:t>invested </a:t>
            </a:r>
            <a:r>
              <a:rPr lang="en-US" sz="2000" dirty="0"/>
              <a:t>Location Plan/Site (indicate size, location, immediate environment, type of building)</a:t>
            </a:r>
          </a:p>
          <a:p>
            <a:pPr marL="457200" indent="-457200">
              <a:buFont typeface="+mj-lt"/>
              <a:buAutoNum type="arabicPeriod" startAt="4"/>
            </a:pPr>
            <a:r>
              <a:rPr lang="en-US" sz="2000" dirty="0" smtClean="0"/>
              <a:t>List </a:t>
            </a:r>
            <a:r>
              <a:rPr lang="en-US" sz="2000" dirty="0"/>
              <a:t>of products to be manufactured/distributed in generic and brand names</a:t>
            </a:r>
            <a:endParaRPr lang="fil-PH" sz="2000" dirty="0"/>
          </a:p>
        </p:txBody>
      </p:sp>
    </p:spTree>
    <p:extLst>
      <p:ext uri="{BB962C8B-B14F-4D97-AF65-F5344CB8AC3E}">
        <p14:creationId xmlns:p14="http://schemas.microsoft.com/office/powerpoint/2010/main" xmlns="" val="1293414972"/>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bwMode="auto">
          <a:xfrm>
            <a:off x="381000" y="228600"/>
            <a:ext cx="8382000" cy="6400800"/>
          </a:xfrm>
          <a:prstGeom prst="rect">
            <a:avLst/>
          </a:prstGeom>
          <a:solidFill>
            <a:schemeClr val="accent4">
              <a:lumMod val="60000"/>
              <a:lumOff val="40000"/>
            </a:schemeClr>
          </a:solidFill>
          <a:scene3d>
            <a:camera prst="orthographicFront" fov="0">
              <a:rot lat="0" lon="0" rev="0"/>
            </a:camera>
            <a:lightRig rig="soft" dir="tl">
              <a:rot lat="0" lon="0" rev="20100000"/>
            </a:lightRig>
          </a:scene3d>
          <a:sp3d>
            <a:bevelT w="50800" h="50800"/>
          </a:sp3d>
        </p:spPr>
        <p:style>
          <a:lnRef idx="0">
            <a:schemeClr val="accent3"/>
          </a:lnRef>
          <a:fillRef idx="3">
            <a:schemeClr val="accent3"/>
          </a:fillRef>
          <a:effectRef idx="3">
            <a:schemeClr val="accent3"/>
          </a:effectRef>
          <a:fontRef idx="minor">
            <a:schemeClr val="lt1"/>
          </a:fontRef>
        </p:style>
        <p:txBody>
          <a:bodyPr anchor="ctr">
            <a:scene3d>
              <a:camera prst="orthographicFront"/>
              <a:lightRig rig="flat" dir="tl">
                <a:rot lat="0" lon="0" rev="6600000"/>
              </a:lightRig>
            </a:scene3d>
            <a:sp3d extrusionH="25400" contourW="8890">
              <a:bevelT w="38100" h="31750"/>
              <a:contourClr>
                <a:schemeClr val="accent2">
                  <a:shade val="75000"/>
                </a:schemeClr>
              </a:contourClr>
            </a:sp3d>
          </a:bodyPr>
          <a:lstStyle/>
          <a:p>
            <a:pPr marL="88900" indent="-28575" algn="ctr" fontAlgn="auto">
              <a:spcAft>
                <a:spcPts val="0"/>
              </a:spcAft>
              <a:buFont typeface="Arial" pitchFamily="34" charset="0"/>
              <a:buNone/>
              <a:defRPr/>
            </a:pPr>
            <a:endParaRPr lang="en-US" b="1" dirty="0">
              <a:ln w="11430"/>
              <a:solidFill>
                <a:srgbClr val="000000"/>
              </a:solidFill>
              <a:effectLst>
                <a:outerShdw blurRad="50800" dist="39000" dir="5460000" algn="tl">
                  <a:srgbClr val="000000">
                    <a:alpha val="38000"/>
                  </a:srgbClr>
                </a:outerShdw>
              </a:effectLst>
            </a:endParaRPr>
          </a:p>
        </p:txBody>
      </p:sp>
      <p:sp>
        <p:nvSpPr>
          <p:cNvPr id="2" name="TextBox 1"/>
          <p:cNvSpPr txBox="1"/>
          <p:nvPr/>
        </p:nvSpPr>
        <p:spPr>
          <a:xfrm>
            <a:off x="914400" y="838200"/>
            <a:ext cx="7620000" cy="4401205"/>
          </a:xfrm>
          <a:prstGeom prst="rect">
            <a:avLst/>
          </a:prstGeom>
          <a:noFill/>
        </p:spPr>
        <p:txBody>
          <a:bodyPr wrap="square" rtlCol="0">
            <a:spAutoFit/>
          </a:bodyPr>
          <a:lstStyle/>
          <a:p>
            <a:r>
              <a:rPr lang="fil-PH" sz="2000" b="1" dirty="0"/>
              <a:t>ADDITIONAL REQUIREMENTS</a:t>
            </a:r>
            <a:r>
              <a:rPr lang="fil-PH" sz="2000" b="1" dirty="0" smtClean="0"/>
              <a:t>:</a:t>
            </a:r>
          </a:p>
          <a:p>
            <a:endParaRPr lang="fil-PH" sz="2000" b="1" dirty="0"/>
          </a:p>
          <a:p>
            <a:r>
              <a:rPr lang="fil-PH" sz="2000" b="1" dirty="0"/>
              <a:t>A. For Manufacturer:</a:t>
            </a:r>
          </a:p>
          <a:p>
            <a:pPr marL="457200" indent="-457200">
              <a:buAutoNum type="arabicPeriod"/>
            </a:pPr>
            <a:r>
              <a:rPr lang="fr-FR" sz="2000" dirty="0" smtClean="0"/>
              <a:t>Site </a:t>
            </a:r>
            <a:r>
              <a:rPr lang="fr-FR" sz="2000" dirty="0"/>
              <a:t>Information File (SIF</a:t>
            </a:r>
            <a:r>
              <a:rPr lang="fr-FR" sz="2000" dirty="0" smtClean="0"/>
              <a:t>)</a:t>
            </a:r>
          </a:p>
          <a:p>
            <a:pPr marL="457200" indent="-457200">
              <a:buAutoNum type="arabicPeriod"/>
            </a:pPr>
            <a:endParaRPr lang="fr-FR" sz="2000" dirty="0"/>
          </a:p>
          <a:p>
            <a:r>
              <a:rPr lang="fil-PH" sz="2000" b="1" dirty="0"/>
              <a:t>B. For Re-packer</a:t>
            </a:r>
            <a:r>
              <a:rPr lang="fil-PH" sz="2000" b="1" dirty="0" smtClean="0"/>
              <a:t>:</a:t>
            </a:r>
          </a:p>
          <a:p>
            <a:endParaRPr lang="fil-PH" sz="2000" b="1" dirty="0"/>
          </a:p>
          <a:p>
            <a:r>
              <a:rPr lang="fr-FR" sz="2000" dirty="0"/>
              <a:t>1. Site Information File (SIF)</a:t>
            </a:r>
          </a:p>
          <a:p>
            <a:r>
              <a:rPr lang="en-US" sz="2000" dirty="0"/>
              <a:t>2. Notarized valid Contract/Agreement with the Manufacturer/Trader with stipulation that</a:t>
            </a:r>
          </a:p>
          <a:p>
            <a:r>
              <a:rPr lang="en-US" sz="2000" dirty="0"/>
              <a:t>both the Manufacturer/Trader and Re-packer are jointly responsible for the quality </a:t>
            </a:r>
            <a:r>
              <a:rPr lang="en-US" sz="2000" dirty="0" smtClean="0"/>
              <a:t>of </a:t>
            </a:r>
            <a:r>
              <a:rPr lang="fil-PH" sz="2000" dirty="0" smtClean="0"/>
              <a:t>the </a:t>
            </a:r>
            <a:r>
              <a:rPr lang="fil-PH" sz="2000" dirty="0"/>
              <a:t>products.</a:t>
            </a:r>
          </a:p>
          <a:p>
            <a:r>
              <a:rPr lang="en-US" sz="2000" dirty="0"/>
              <a:t>3. Photocopy of the License to Operate (LTO) of contract of manufacturer/trader</a:t>
            </a:r>
            <a:endParaRPr lang="fil-PH" sz="2000" dirty="0"/>
          </a:p>
        </p:txBody>
      </p:sp>
    </p:spTree>
    <p:extLst>
      <p:ext uri="{BB962C8B-B14F-4D97-AF65-F5344CB8AC3E}">
        <p14:creationId xmlns:p14="http://schemas.microsoft.com/office/powerpoint/2010/main" xmlns="" val="1293414972"/>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bwMode="auto">
          <a:xfrm>
            <a:off x="381000" y="228600"/>
            <a:ext cx="8382000" cy="6400800"/>
          </a:xfrm>
          <a:prstGeom prst="rect">
            <a:avLst/>
          </a:prstGeom>
          <a:solidFill>
            <a:schemeClr val="accent4">
              <a:lumMod val="60000"/>
              <a:lumOff val="40000"/>
            </a:schemeClr>
          </a:solidFill>
          <a:scene3d>
            <a:camera prst="orthographicFront" fov="0">
              <a:rot lat="0" lon="0" rev="0"/>
            </a:camera>
            <a:lightRig rig="soft" dir="tl">
              <a:rot lat="0" lon="0" rev="20100000"/>
            </a:lightRig>
          </a:scene3d>
          <a:sp3d>
            <a:bevelT w="50800" h="50800"/>
          </a:sp3d>
        </p:spPr>
        <p:style>
          <a:lnRef idx="0">
            <a:schemeClr val="accent3"/>
          </a:lnRef>
          <a:fillRef idx="3">
            <a:schemeClr val="accent3"/>
          </a:fillRef>
          <a:effectRef idx="3">
            <a:schemeClr val="accent3"/>
          </a:effectRef>
          <a:fontRef idx="minor">
            <a:schemeClr val="lt1"/>
          </a:fontRef>
        </p:style>
        <p:txBody>
          <a:bodyPr anchor="ctr">
            <a:scene3d>
              <a:camera prst="orthographicFront"/>
              <a:lightRig rig="flat" dir="tl">
                <a:rot lat="0" lon="0" rev="6600000"/>
              </a:lightRig>
            </a:scene3d>
            <a:sp3d extrusionH="25400" contourW="8890">
              <a:bevelT w="38100" h="31750"/>
              <a:contourClr>
                <a:schemeClr val="accent2">
                  <a:shade val="75000"/>
                </a:schemeClr>
              </a:contourClr>
            </a:sp3d>
          </a:bodyPr>
          <a:lstStyle/>
          <a:p>
            <a:pPr marL="88900" indent="-28575" algn="ctr" fontAlgn="auto">
              <a:spcAft>
                <a:spcPts val="0"/>
              </a:spcAft>
              <a:buFont typeface="Arial" pitchFamily="34" charset="0"/>
              <a:buNone/>
              <a:defRPr/>
            </a:pPr>
            <a:endParaRPr lang="en-US" b="1" dirty="0">
              <a:ln w="11430"/>
              <a:solidFill>
                <a:srgbClr val="000000"/>
              </a:solidFill>
              <a:effectLst>
                <a:outerShdw blurRad="50800" dist="39000" dir="5460000" algn="tl">
                  <a:srgbClr val="000000">
                    <a:alpha val="38000"/>
                  </a:srgbClr>
                </a:outerShdw>
              </a:effectLst>
            </a:endParaRPr>
          </a:p>
        </p:txBody>
      </p:sp>
      <p:sp>
        <p:nvSpPr>
          <p:cNvPr id="2" name="TextBox 1"/>
          <p:cNvSpPr txBox="1"/>
          <p:nvPr/>
        </p:nvSpPr>
        <p:spPr>
          <a:xfrm>
            <a:off x="838200" y="609600"/>
            <a:ext cx="7543800" cy="5324535"/>
          </a:xfrm>
          <a:prstGeom prst="rect">
            <a:avLst/>
          </a:prstGeom>
          <a:noFill/>
        </p:spPr>
        <p:txBody>
          <a:bodyPr wrap="square" rtlCol="0">
            <a:spAutoFit/>
          </a:bodyPr>
          <a:lstStyle/>
          <a:p>
            <a:r>
              <a:rPr lang="fil-PH" sz="2000" b="1" dirty="0"/>
              <a:t>C. For Trader</a:t>
            </a:r>
            <a:r>
              <a:rPr lang="fil-PH" sz="2000" b="1" dirty="0" smtClean="0"/>
              <a:t>:</a:t>
            </a:r>
          </a:p>
          <a:p>
            <a:endParaRPr lang="fil-PH" sz="2000" b="1" dirty="0"/>
          </a:p>
          <a:p>
            <a:r>
              <a:rPr lang="en-US" sz="2000" dirty="0"/>
              <a:t>1. Notarized valid Contract/Agreement with the Manufacturer/Re-packer with</a:t>
            </a:r>
          </a:p>
          <a:p>
            <a:r>
              <a:rPr lang="en-US" sz="2000" dirty="0"/>
              <a:t>stipulation that both the Manufacturer and/ Re-packer and Trader are </a:t>
            </a:r>
            <a:r>
              <a:rPr lang="en-US" sz="2000" dirty="0" smtClean="0"/>
              <a:t>jointly responsible </a:t>
            </a:r>
            <a:r>
              <a:rPr lang="en-US" sz="2000" dirty="0"/>
              <a:t>for the quality of the products.</a:t>
            </a:r>
          </a:p>
          <a:p>
            <a:r>
              <a:rPr lang="en-US" sz="2000" b="1" dirty="0"/>
              <a:t>2. </a:t>
            </a:r>
            <a:r>
              <a:rPr lang="en-US" sz="2000" dirty="0"/>
              <a:t>Floor plan of office and storage area</a:t>
            </a:r>
          </a:p>
          <a:p>
            <a:r>
              <a:rPr lang="en-US" sz="2000" dirty="0"/>
              <a:t>3. Photocopy of the License to Operate (LTO) of contract </a:t>
            </a:r>
            <a:r>
              <a:rPr lang="en-US" sz="2000" dirty="0" smtClean="0"/>
              <a:t>manufacturer/re-packer</a:t>
            </a:r>
          </a:p>
          <a:p>
            <a:endParaRPr lang="en-US" sz="2000" dirty="0"/>
          </a:p>
          <a:p>
            <a:r>
              <a:rPr lang="en-US" sz="2000" b="1" dirty="0"/>
              <a:t>D. For Importer of Raw Materials/Finished Products in Bulk</a:t>
            </a:r>
            <a:r>
              <a:rPr lang="en-US" sz="2000" b="1" dirty="0" smtClean="0"/>
              <a:t>:</a:t>
            </a:r>
          </a:p>
          <a:p>
            <a:endParaRPr lang="en-US" sz="2000" b="1" dirty="0"/>
          </a:p>
          <a:p>
            <a:r>
              <a:rPr lang="en-US" sz="2000" dirty="0"/>
              <a:t>1. Foreign Agency Agreement duly authenticated by the Territorial Philippine Consulate</a:t>
            </a:r>
          </a:p>
          <a:p>
            <a:r>
              <a:rPr lang="en-US" sz="2000" dirty="0"/>
              <a:t>2. Certificate of Status of Manufacturer (CGMP Certificate) issued by a </a:t>
            </a:r>
            <a:r>
              <a:rPr lang="en-US" sz="2000" dirty="0" smtClean="0"/>
              <a:t>Government Health </a:t>
            </a:r>
            <a:r>
              <a:rPr lang="en-US" sz="2000" dirty="0"/>
              <a:t>Agency duly authenticated by the Territorial Philippine Consulate</a:t>
            </a:r>
            <a:endParaRPr lang="fil-PH" sz="2000" dirty="0"/>
          </a:p>
        </p:txBody>
      </p:sp>
    </p:spTree>
    <p:extLst>
      <p:ext uri="{BB962C8B-B14F-4D97-AF65-F5344CB8AC3E}">
        <p14:creationId xmlns:p14="http://schemas.microsoft.com/office/powerpoint/2010/main" xmlns="" val="129341497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ounded Rectangle 6"/>
          <p:cNvSpPr/>
          <p:nvPr/>
        </p:nvSpPr>
        <p:spPr>
          <a:xfrm>
            <a:off x="838200" y="533400"/>
            <a:ext cx="7467600" cy="914400"/>
          </a:xfrm>
          <a:prstGeom prst="roundRect">
            <a:avLst/>
          </a:prstGeom>
        </p:spPr>
        <p:style>
          <a:lnRef idx="0">
            <a:schemeClr val="accent4"/>
          </a:lnRef>
          <a:fillRef idx="3">
            <a:schemeClr val="accent4"/>
          </a:fillRef>
          <a:effectRef idx="3">
            <a:schemeClr val="accent4"/>
          </a:effectRef>
          <a:fontRef idx="minor">
            <a:schemeClr val="lt1"/>
          </a:fontRef>
        </p:style>
        <p:txBody>
          <a:bodyPr rtlCol="0" anchor="ctr"/>
          <a:lstStyle/>
          <a:p>
            <a:pPr algn="ctr"/>
            <a:r>
              <a:rPr lang="en-US" sz="4000" b="1" dirty="0" smtClean="0">
                <a:solidFill>
                  <a:schemeClr val="tx1"/>
                </a:solidFill>
                <a:latin typeface="Maiandra GD" pitchFamily="34" charset="0"/>
              </a:rPr>
              <a:t>TOPICS</a:t>
            </a:r>
            <a:endParaRPr lang="en-US" sz="4000" b="1" dirty="0">
              <a:solidFill>
                <a:schemeClr val="tx1"/>
              </a:solidFill>
              <a:latin typeface="Maiandra GD" pitchFamily="34" charset="0"/>
            </a:endParaRPr>
          </a:p>
        </p:txBody>
      </p:sp>
      <p:sp>
        <p:nvSpPr>
          <p:cNvPr id="8" name="Rounded Rectangle 7"/>
          <p:cNvSpPr/>
          <p:nvPr/>
        </p:nvSpPr>
        <p:spPr>
          <a:xfrm>
            <a:off x="838200" y="2209800"/>
            <a:ext cx="7467600" cy="762000"/>
          </a:xfrm>
          <a:prstGeom prst="roundRect">
            <a:avLst/>
          </a:prstGeom>
        </p:spPr>
        <p:style>
          <a:lnRef idx="0">
            <a:schemeClr val="accent4"/>
          </a:lnRef>
          <a:fillRef idx="3">
            <a:schemeClr val="accent4"/>
          </a:fillRef>
          <a:effectRef idx="3">
            <a:schemeClr val="accent4"/>
          </a:effectRef>
          <a:fontRef idx="minor">
            <a:schemeClr val="lt1"/>
          </a:fontRef>
        </p:style>
        <p:txBody>
          <a:bodyPr rtlCol="0" anchor="ctr"/>
          <a:lstStyle/>
          <a:p>
            <a:pPr>
              <a:buFont typeface="Arial" pitchFamily="34" charset="0"/>
              <a:buChar char="•"/>
            </a:pPr>
            <a:r>
              <a:rPr lang="en-US" sz="4000" b="1" dirty="0" smtClean="0">
                <a:solidFill>
                  <a:schemeClr val="tx1"/>
                </a:solidFill>
                <a:latin typeface="Maiandra GD" pitchFamily="34" charset="0"/>
              </a:rPr>
              <a:t>The CDRRHR</a:t>
            </a:r>
            <a:endParaRPr lang="en-US" sz="4000" b="1" dirty="0">
              <a:solidFill>
                <a:schemeClr val="tx1"/>
              </a:solidFill>
              <a:latin typeface="Maiandra GD" pitchFamily="34" charset="0"/>
            </a:endParaRPr>
          </a:p>
        </p:txBody>
      </p:sp>
      <p:sp>
        <p:nvSpPr>
          <p:cNvPr id="5" name="Rounded Rectangle 4"/>
          <p:cNvSpPr/>
          <p:nvPr/>
        </p:nvSpPr>
        <p:spPr>
          <a:xfrm>
            <a:off x="838200" y="3886200"/>
            <a:ext cx="7467600" cy="762000"/>
          </a:xfrm>
          <a:prstGeom prst="roundRect">
            <a:avLst/>
          </a:prstGeom>
        </p:spPr>
        <p:style>
          <a:lnRef idx="0">
            <a:schemeClr val="accent4"/>
          </a:lnRef>
          <a:fillRef idx="3">
            <a:schemeClr val="accent4"/>
          </a:fillRef>
          <a:effectRef idx="3">
            <a:schemeClr val="accent4"/>
          </a:effectRef>
          <a:fontRef idx="minor">
            <a:schemeClr val="lt1"/>
          </a:fontRef>
        </p:style>
        <p:txBody>
          <a:bodyPr rtlCol="0" anchor="ctr"/>
          <a:lstStyle/>
          <a:p>
            <a:pPr>
              <a:buFont typeface="Arial" pitchFamily="34" charset="0"/>
              <a:buChar char="•"/>
            </a:pPr>
            <a:r>
              <a:rPr lang="en-US" sz="4000" b="1" dirty="0" smtClean="0">
                <a:solidFill>
                  <a:schemeClr val="tx1"/>
                </a:solidFill>
                <a:latin typeface="Maiandra GD" pitchFamily="34" charset="0"/>
              </a:rPr>
              <a:t>Medical Device Defined</a:t>
            </a:r>
            <a:endParaRPr lang="en-US" sz="4000" b="1" dirty="0">
              <a:solidFill>
                <a:schemeClr val="tx1"/>
              </a:solidFill>
              <a:latin typeface="Maiandra GD" pitchFamily="34" charset="0"/>
            </a:endParaRPr>
          </a:p>
        </p:txBody>
      </p:sp>
      <p:sp>
        <p:nvSpPr>
          <p:cNvPr id="6" name="Rounded Rectangle 5"/>
          <p:cNvSpPr/>
          <p:nvPr/>
        </p:nvSpPr>
        <p:spPr>
          <a:xfrm>
            <a:off x="838200" y="4724400"/>
            <a:ext cx="7467600" cy="762000"/>
          </a:xfrm>
          <a:prstGeom prst="roundRect">
            <a:avLst/>
          </a:prstGeom>
        </p:spPr>
        <p:style>
          <a:lnRef idx="0">
            <a:schemeClr val="accent4"/>
          </a:lnRef>
          <a:fillRef idx="3">
            <a:schemeClr val="accent4"/>
          </a:fillRef>
          <a:effectRef idx="3">
            <a:schemeClr val="accent4"/>
          </a:effectRef>
          <a:fontRef idx="minor">
            <a:schemeClr val="lt1"/>
          </a:fontRef>
        </p:style>
        <p:txBody>
          <a:bodyPr rtlCol="0" anchor="ctr"/>
          <a:lstStyle/>
          <a:p>
            <a:pPr>
              <a:buFont typeface="Arial" pitchFamily="34" charset="0"/>
              <a:buChar char="•"/>
            </a:pPr>
            <a:r>
              <a:rPr lang="en-US" sz="4000" b="1" dirty="0">
                <a:solidFill>
                  <a:schemeClr val="tx1"/>
                </a:solidFill>
                <a:latin typeface="Maiandra GD" pitchFamily="34" charset="0"/>
              </a:rPr>
              <a:t>Regulatory Controls</a:t>
            </a:r>
          </a:p>
        </p:txBody>
      </p:sp>
      <p:sp>
        <p:nvSpPr>
          <p:cNvPr id="10" name="Rounded Rectangle 9"/>
          <p:cNvSpPr/>
          <p:nvPr/>
        </p:nvSpPr>
        <p:spPr>
          <a:xfrm>
            <a:off x="838200" y="3048000"/>
            <a:ext cx="7467600" cy="762000"/>
          </a:xfrm>
          <a:prstGeom prst="roundRect">
            <a:avLst/>
          </a:prstGeom>
        </p:spPr>
        <p:style>
          <a:lnRef idx="0">
            <a:schemeClr val="accent4"/>
          </a:lnRef>
          <a:fillRef idx="3">
            <a:schemeClr val="accent4"/>
          </a:fillRef>
          <a:effectRef idx="3">
            <a:schemeClr val="accent4"/>
          </a:effectRef>
          <a:fontRef idx="minor">
            <a:schemeClr val="lt1"/>
          </a:fontRef>
        </p:style>
        <p:txBody>
          <a:bodyPr rtlCol="0" anchor="ctr"/>
          <a:lstStyle/>
          <a:p>
            <a:pPr>
              <a:buFont typeface="Arial" pitchFamily="34" charset="0"/>
              <a:buChar char="•"/>
            </a:pPr>
            <a:endParaRPr lang="en-US" sz="4000" b="1" dirty="0" smtClean="0">
              <a:solidFill>
                <a:schemeClr val="tx1"/>
              </a:solidFill>
              <a:latin typeface="Maiandra GD" pitchFamily="34" charset="0"/>
            </a:endParaRPr>
          </a:p>
          <a:p>
            <a:pPr>
              <a:buFont typeface="Arial" pitchFamily="34" charset="0"/>
              <a:buChar char="•"/>
            </a:pPr>
            <a:r>
              <a:rPr lang="en-US" sz="4000" b="1" dirty="0" smtClean="0">
                <a:solidFill>
                  <a:schemeClr val="tx1"/>
                </a:solidFill>
                <a:latin typeface="Maiandra GD" pitchFamily="34" charset="0"/>
              </a:rPr>
              <a:t>Functions</a:t>
            </a:r>
          </a:p>
          <a:p>
            <a:pPr>
              <a:buFont typeface="Arial" pitchFamily="34" charset="0"/>
              <a:buChar char="•"/>
            </a:pPr>
            <a:endParaRPr lang="en-US" sz="4000" b="1" dirty="0">
              <a:solidFill>
                <a:schemeClr val="tx1"/>
              </a:solidFill>
              <a:latin typeface="Maiandra GD" pitchFamily="34" charset="0"/>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 name="Rectangle 98"/>
          <p:cNvSpPr/>
          <p:nvPr/>
        </p:nvSpPr>
        <p:spPr bwMode="auto">
          <a:xfrm>
            <a:off x="381000" y="228600"/>
            <a:ext cx="8382000" cy="6400800"/>
          </a:xfrm>
          <a:prstGeom prst="rect">
            <a:avLst/>
          </a:prstGeom>
          <a:solidFill>
            <a:schemeClr val="accent4">
              <a:lumMod val="60000"/>
              <a:lumOff val="40000"/>
            </a:schemeClr>
          </a:solidFill>
          <a:scene3d>
            <a:camera prst="orthographicFront" fov="0">
              <a:rot lat="0" lon="0" rev="0"/>
            </a:camera>
            <a:lightRig rig="soft" dir="tl">
              <a:rot lat="0" lon="0" rev="20100000"/>
            </a:lightRig>
          </a:scene3d>
          <a:sp3d>
            <a:bevelT w="50800" h="50800"/>
          </a:sp3d>
        </p:spPr>
        <p:style>
          <a:lnRef idx="0">
            <a:schemeClr val="accent3"/>
          </a:lnRef>
          <a:fillRef idx="3">
            <a:schemeClr val="accent3"/>
          </a:fillRef>
          <a:effectRef idx="3">
            <a:schemeClr val="accent3"/>
          </a:effectRef>
          <a:fontRef idx="minor">
            <a:schemeClr val="lt1"/>
          </a:fontRef>
        </p:style>
        <p:txBody>
          <a:bodyPr anchor="ctr">
            <a:scene3d>
              <a:camera prst="orthographicFront"/>
              <a:lightRig rig="flat" dir="tl">
                <a:rot lat="0" lon="0" rev="6600000"/>
              </a:lightRig>
            </a:scene3d>
            <a:sp3d extrusionH="25400" contourW="8890">
              <a:bevelT w="38100" h="31750"/>
              <a:contourClr>
                <a:schemeClr val="accent2">
                  <a:shade val="75000"/>
                </a:schemeClr>
              </a:contourClr>
            </a:sp3d>
          </a:bodyPr>
          <a:lstStyle/>
          <a:p>
            <a:pPr marL="88900" indent="-28575" algn="ctr" fontAlgn="auto">
              <a:spcAft>
                <a:spcPts val="0"/>
              </a:spcAft>
              <a:buFont typeface="Arial" pitchFamily="34" charset="0"/>
              <a:buNone/>
              <a:defRPr/>
            </a:pPr>
            <a:endParaRPr lang="en-US" b="1" dirty="0">
              <a:ln w="11430"/>
              <a:solidFill>
                <a:srgbClr val="000000"/>
              </a:solidFill>
              <a:effectLst>
                <a:outerShdw blurRad="50800" dist="39000" dir="5460000" algn="tl">
                  <a:srgbClr val="000000">
                    <a:alpha val="38000"/>
                  </a:srgbClr>
                </a:outerShdw>
              </a:effectLst>
            </a:endParaRPr>
          </a:p>
        </p:txBody>
      </p:sp>
      <p:sp>
        <p:nvSpPr>
          <p:cNvPr id="2050" name="Line 9"/>
          <p:cNvSpPr>
            <a:spLocks noChangeShapeType="1"/>
          </p:cNvSpPr>
          <p:nvPr/>
        </p:nvSpPr>
        <p:spPr bwMode="auto">
          <a:xfrm>
            <a:off x="2927349" y="1383506"/>
            <a:ext cx="0" cy="114300"/>
          </a:xfrm>
          <a:prstGeom prst="line">
            <a:avLst/>
          </a:prstGeom>
          <a:noFill/>
          <a:ln w="9525">
            <a:solidFill>
              <a:srgbClr val="000000"/>
            </a:solidFill>
            <a:round/>
            <a:headEnd/>
            <a:tailEnd type="triangle" w="med" len="med"/>
          </a:ln>
          <a:extLst>
            <a:ext uri="{909E8E84-426E-40DD-AFC4-6F175D3DCCD1}">
              <a14:hiddenFill xmlns:a14="http://schemas.microsoft.com/office/drawing/2010/main" xmlns="">
                <a:noFill/>
              </a14:hiddenFill>
            </a:ext>
          </a:extLst>
        </p:spPr>
        <p:txBody>
          <a:bodyPr/>
          <a:lstStyle/>
          <a:p>
            <a:endParaRPr lang="fil-PH"/>
          </a:p>
        </p:txBody>
      </p:sp>
      <p:sp>
        <p:nvSpPr>
          <p:cNvPr id="2051" name="Text Box 10"/>
          <p:cNvSpPr txBox="1">
            <a:spLocks noChangeArrowheads="1"/>
          </p:cNvSpPr>
          <p:nvPr/>
        </p:nvSpPr>
        <p:spPr bwMode="auto">
          <a:xfrm>
            <a:off x="1217083" y="3113485"/>
            <a:ext cx="3471333" cy="18335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r>
              <a:rPr lang="en-US" sz="1000">
                <a:solidFill>
                  <a:srgbClr val="000000"/>
                </a:solidFill>
              </a:rPr>
              <a:t>Reviews the documents as to compliance with the requirements and submits report</a:t>
            </a:r>
            <a:endParaRPr lang="en-US" sz="1000"/>
          </a:p>
        </p:txBody>
      </p:sp>
      <p:sp>
        <p:nvSpPr>
          <p:cNvPr id="2052" name="Text Box 11"/>
          <p:cNvSpPr txBox="1">
            <a:spLocks noChangeArrowheads="1"/>
          </p:cNvSpPr>
          <p:nvPr/>
        </p:nvSpPr>
        <p:spPr bwMode="auto">
          <a:xfrm>
            <a:off x="1263650" y="5838826"/>
            <a:ext cx="3433233" cy="29765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r>
              <a:rPr lang="en-US" sz="1000">
                <a:solidFill>
                  <a:srgbClr val="000000"/>
                </a:solidFill>
              </a:rPr>
              <a:t>Release approved LTO</a:t>
            </a:r>
            <a:endParaRPr lang="en-US"/>
          </a:p>
        </p:txBody>
      </p:sp>
      <p:sp>
        <p:nvSpPr>
          <p:cNvPr id="2053" name="Line 12"/>
          <p:cNvSpPr>
            <a:spLocks noChangeShapeType="1"/>
          </p:cNvSpPr>
          <p:nvPr/>
        </p:nvSpPr>
        <p:spPr bwMode="auto">
          <a:xfrm>
            <a:off x="2969682" y="6010275"/>
            <a:ext cx="0" cy="114300"/>
          </a:xfrm>
          <a:prstGeom prst="line">
            <a:avLst/>
          </a:prstGeom>
          <a:noFill/>
          <a:ln w="9525">
            <a:solidFill>
              <a:srgbClr val="000000"/>
            </a:solidFill>
            <a:round/>
            <a:headEnd/>
            <a:tailEnd type="triangle" w="med" len="med"/>
          </a:ln>
          <a:extLst>
            <a:ext uri="{909E8E84-426E-40DD-AFC4-6F175D3DCCD1}">
              <a14:hiddenFill xmlns:a14="http://schemas.microsoft.com/office/drawing/2010/main" xmlns="">
                <a:noFill/>
              </a14:hiddenFill>
            </a:ext>
          </a:extLst>
        </p:spPr>
        <p:txBody>
          <a:bodyPr/>
          <a:lstStyle/>
          <a:p>
            <a:endParaRPr lang="fil-PH"/>
          </a:p>
        </p:txBody>
      </p:sp>
      <p:sp>
        <p:nvSpPr>
          <p:cNvPr id="2054" name="AutoShape 13"/>
          <p:cNvSpPr>
            <a:spLocks noChangeArrowheads="1"/>
          </p:cNvSpPr>
          <p:nvPr/>
        </p:nvSpPr>
        <p:spPr bwMode="auto">
          <a:xfrm>
            <a:off x="2438400" y="500062"/>
            <a:ext cx="975783" cy="195263"/>
          </a:xfrm>
          <a:prstGeom prst="roundRect">
            <a:avLst>
              <a:gd name="adj" fmla="val 16667"/>
            </a:avLst>
          </a:prstGeom>
          <a:noFill/>
          <a:ln w="9525">
            <a:solidFill>
              <a:srgbClr val="000000"/>
            </a:solidFill>
            <a:round/>
            <a:headEnd/>
            <a:tailEnd/>
          </a:ln>
          <a:extLst>
            <a:ext uri="{909E8E84-426E-40DD-AFC4-6F175D3DCCD1}">
              <a14:hiddenFill xmlns:a14="http://schemas.microsoft.com/office/drawing/2010/main" xmlns="">
                <a:solidFill>
                  <a:srgbClr val="FFFFFF"/>
                </a:solidFill>
              </a14:hiddenFill>
            </a:ext>
          </a:extLst>
        </p:spPr>
        <p:txBody>
          <a:bodyPr anchor="ctr"/>
          <a:lstStyle/>
          <a:p>
            <a:pPr algn="ctr"/>
            <a:r>
              <a:rPr lang="en-US" sz="1000">
                <a:solidFill>
                  <a:srgbClr val="000000"/>
                </a:solidFill>
              </a:rPr>
              <a:t>Start</a:t>
            </a:r>
            <a:endParaRPr lang="en-US"/>
          </a:p>
        </p:txBody>
      </p:sp>
      <p:sp>
        <p:nvSpPr>
          <p:cNvPr id="2055" name="Text Box 14"/>
          <p:cNvSpPr txBox="1">
            <a:spLocks noChangeArrowheads="1"/>
          </p:cNvSpPr>
          <p:nvPr/>
        </p:nvSpPr>
        <p:spPr bwMode="auto">
          <a:xfrm>
            <a:off x="1174750" y="1732360"/>
            <a:ext cx="3534833" cy="29765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sz="900" dirty="0"/>
              <a:t>Assess the documents as to completeness and verified against the e-copy</a:t>
            </a:r>
          </a:p>
        </p:txBody>
      </p:sp>
      <p:sp>
        <p:nvSpPr>
          <p:cNvPr id="2056" name="Text Box 15"/>
          <p:cNvSpPr txBox="1">
            <a:spLocks noChangeArrowheads="1"/>
          </p:cNvSpPr>
          <p:nvPr/>
        </p:nvSpPr>
        <p:spPr bwMode="auto">
          <a:xfrm>
            <a:off x="1162049" y="4786312"/>
            <a:ext cx="3496733" cy="1952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r>
              <a:rPr lang="en-US" sz="1000">
                <a:solidFill>
                  <a:srgbClr val="000000"/>
                </a:solidFill>
              </a:rPr>
              <a:t>Prepares the License to Operate (LTO)</a:t>
            </a:r>
            <a:endParaRPr lang="en-US"/>
          </a:p>
        </p:txBody>
      </p:sp>
      <p:sp>
        <p:nvSpPr>
          <p:cNvPr id="2057" name="Text Box 16"/>
          <p:cNvSpPr txBox="1">
            <a:spLocks noChangeArrowheads="1"/>
          </p:cNvSpPr>
          <p:nvPr/>
        </p:nvSpPr>
        <p:spPr bwMode="auto">
          <a:xfrm>
            <a:off x="1238249" y="5112544"/>
            <a:ext cx="3378200" cy="29765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r>
              <a:rPr lang="en-US" sz="1000">
                <a:solidFill>
                  <a:srgbClr val="000000"/>
                </a:solidFill>
              </a:rPr>
              <a:t>Initial and recommends approval of the LTO</a:t>
            </a:r>
            <a:endParaRPr lang="en-US"/>
          </a:p>
        </p:txBody>
      </p:sp>
      <p:sp>
        <p:nvSpPr>
          <p:cNvPr id="2058" name="AutoShape 17"/>
          <p:cNvSpPr>
            <a:spLocks noChangeArrowheads="1"/>
          </p:cNvSpPr>
          <p:nvPr/>
        </p:nvSpPr>
        <p:spPr bwMode="auto">
          <a:xfrm>
            <a:off x="1301750" y="2222897"/>
            <a:ext cx="2002367" cy="371475"/>
          </a:xfrm>
          <a:prstGeom prst="diamond">
            <a:avLst/>
          </a:prstGeom>
          <a:noFill/>
          <a:ln w="9525">
            <a:solidFill>
              <a:srgbClr val="000000"/>
            </a:solidFill>
            <a:miter lim="800000"/>
            <a:headEnd/>
            <a:tailEnd/>
          </a:ln>
          <a:extLst>
            <a:ext uri="{909E8E84-426E-40DD-AFC4-6F175D3DCCD1}">
              <a14:hiddenFill xmlns:a14="http://schemas.microsoft.com/office/drawing/2010/main" xmlns="">
                <a:solidFill>
                  <a:srgbClr val="FFFFFF"/>
                </a:solidFill>
              </a14:hiddenFill>
            </a:ext>
          </a:extLst>
        </p:spPr>
        <p:txBody>
          <a:bodyPr anchor="ctr"/>
          <a:lstStyle/>
          <a:p>
            <a:endParaRPr lang="fil-PH"/>
          </a:p>
        </p:txBody>
      </p:sp>
      <p:sp>
        <p:nvSpPr>
          <p:cNvPr id="2059" name="Text Box 18"/>
          <p:cNvSpPr txBox="1">
            <a:spLocks noChangeArrowheads="1"/>
          </p:cNvSpPr>
          <p:nvPr/>
        </p:nvSpPr>
        <p:spPr bwMode="auto">
          <a:xfrm>
            <a:off x="1447798" y="2209800"/>
            <a:ext cx="1885951" cy="2905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r>
              <a:rPr lang="en-US" sz="800" dirty="0"/>
              <a:t>Documents</a:t>
            </a:r>
          </a:p>
          <a:p>
            <a:pPr eaLnBrk="1" hangingPunct="1"/>
            <a:r>
              <a:rPr lang="en-US" sz="800" dirty="0"/>
              <a:t>Complete and the same as e-copy</a:t>
            </a:r>
          </a:p>
        </p:txBody>
      </p:sp>
      <p:sp>
        <p:nvSpPr>
          <p:cNvPr id="2060" name="Rectangle 20"/>
          <p:cNvSpPr>
            <a:spLocks noChangeArrowheads="1"/>
          </p:cNvSpPr>
          <p:nvPr/>
        </p:nvSpPr>
        <p:spPr bwMode="auto">
          <a:xfrm>
            <a:off x="1200150" y="1732360"/>
            <a:ext cx="3509433" cy="292894"/>
          </a:xfrm>
          <a:prstGeom prst="rect">
            <a:avLst/>
          </a:prstGeom>
          <a:noFill/>
          <a:ln w="9525">
            <a:solidFill>
              <a:srgbClr val="000000"/>
            </a:solidFill>
            <a:miter lim="800000"/>
            <a:headEnd/>
            <a:tailEnd/>
          </a:ln>
          <a:extLst>
            <a:ext uri="{909E8E84-426E-40DD-AFC4-6F175D3DCCD1}">
              <a14:hiddenFill xmlns:a14="http://schemas.microsoft.com/office/drawing/2010/main" xmlns="">
                <a:solidFill>
                  <a:srgbClr val="FFFFFF"/>
                </a:solidFill>
              </a14:hiddenFill>
            </a:ext>
          </a:extLst>
        </p:spPr>
        <p:txBody>
          <a:bodyPr anchor="ctr"/>
          <a:lstStyle/>
          <a:p>
            <a:endParaRPr lang="fil-PH"/>
          </a:p>
        </p:txBody>
      </p:sp>
      <p:sp>
        <p:nvSpPr>
          <p:cNvPr id="2061" name="Rectangle 21"/>
          <p:cNvSpPr>
            <a:spLocks noChangeArrowheads="1"/>
          </p:cNvSpPr>
          <p:nvPr/>
        </p:nvSpPr>
        <p:spPr bwMode="auto">
          <a:xfrm>
            <a:off x="1166283" y="4791075"/>
            <a:ext cx="3492500" cy="190500"/>
          </a:xfrm>
          <a:prstGeom prst="rect">
            <a:avLst/>
          </a:prstGeom>
          <a:noFill/>
          <a:ln w="9525">
            <a:solidFill>
              <a:srgbClr val="000000"/>
            </a:solidFill>
            <a:miter lim="800000"/>
            <a:headEnd/>
            <a:tailEnd/>
          </a:ln>
          <a:extLst>
            <a:ext uri="{909E8E84-426E-40DD-AFC4-6F175D3DCCD1}">
              <a14:hiddenFill xmlns:a14="http://schemas.microsoft.com/office/drawing/2010/main" xmlns="">
                <a:solidFill>
                  <a:srgbClr val="FFFFFF"/>
                </a:solidFill>
              </a14:hiddenFill>
            </a:ext>
          </a:extLst>
        </p:spPr>
        <p:txBody>
          <a:bodyPr anchor="ctr"/>
          <a:lstStyle/>
          <a:p>
            <a:endParaRPr lang="fil-PH"/>
          </a:p>
        </p:txBody>
      </p:sp>
      <p:sp>
        <p:nvSpPr>
          <p:cNvPr id="2062" name="Text Box 22"/>
          <p:cNvSpPr txBox="1">
            <a:spLocks noChangeArrowheads="1"/>
          </p:cNvSpPr>
          <p:nvPr/>
        </p:nvSpPr>
        <p:spPr bwMode="auto">
          <a:xfrm>
            <a:off x="3206750" y="2237185"/>
            <a:ext cx="368300" cy="18335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sz="1200" b="1">
                <a:solidFill>
                  <a:srgbClr val="000000"/>
                </a:solidFill>
              </a:rPr>
              <a:t>N</a:t>
            </a:r>
            <a:endParaRPr lang="en-US" sz="1200" b="1"/>
          </a:p>
        </p:txBody>
      </p:sp>
      <p:sp>
        <p:nvSpPr>
          <p:cNvPr id="2063" name="Text Box 23"/>
          <p:cNvSpPr txBox="1">
            <a:spLocks noChangeArrowheads="1"/>
          </p:cNvSpPr>
          <p:nvPr/>
        </p:nvSpPr>
        <p:spPr bwMode="auto">
          <a:xfrm>
            <a:off x="2330449" y="2551510"/>
            <a:ext cx="357717" cy="18335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sz="1200" b="1">
                <a:solidFill>
                  <a:srgbClr val="000000"/>
                </a:solidFill>
              </a:rPr>
              <a:t>Y</a:t>
            </a:r>
            <a:endParaRPr lang="en-US" sz="1200" b="1"/>
          </a:p>
        </p:txBody>
      </p:sp>
      <p:sp>
        <p:nvSpPr>
          <p:cNvPr id="2064" name="Line 24"/>
          <p:cNvSpPr>
            <a:spLocks noChangeShapeType="1"/>
          </p:cNvSpPr>
          <p:nvPr/>
        </p:nvSpPr>
        <p:spPr bwMode="auto">
          <a:xfrm>
            <a:off x="2931582" y="695325"/>
            <a:ext cx="0" cy="114300"/>
          </a:xfrm>
          <a:prstGeom prst="line">
            <a:avLst/>
          </a:prstGeom>
          <a:noFill/>
          <a:ln w="9525">
            <a:solidFill>
              <a:srgbClr val="000000"/>
            </a:solidFill>
            <a:round/>
            <a:headEnd/>
            <a:tailEnd type="triangle" w="med" len="med"/>
          </a:ln>
          <a:extLst>
            <a:ext uri="{909E8E84-426E-40DD-AFC4-6F175D3DCCD1}">
              <a14:hiddenFill xmlns:a14="http://schemas.microsoft.com/office/drawing/2010/main" xmlns="">
                <a:noFill/>
              </a14:hiddenFill>
            </a:ext>
          </a:extLst>
        </p:spPr>
        <p:txBody>
          <a:bodyPr/>
          <a:lstStyle/>
          <a:p>
            <a:endParaRPr lang="fil-PH"/>
          </a:p>
        </p:txBody>
      </p:sp>
      <p:sp>
        <p:nvSpPr>
          <p:cNvPr id="2065" name="Line 25"/>
          <p:cNvSpPr>
            <a:spLocks noChangeShapeType="1"/>
          </p:cNvSpPr>
          <p:nvPr/>
        </p:nvSpPr>
        <p:spPr bwMode="auto">
          <a:xfrm>
            <a:off x="2305049" y="2058591"/>
            <a:ext cx="0" cy="114300"/>
          </a:xfrm>
          <a:prstGeom prst="line">
            <a:avLst/>
          </a:prstGeom>
          <a:noFill/>
          <a:ln w="9525">
            <a:solidFill>
              <a:srgbClr val="000000"/>
            </a:solidFill>
            <a:round/>
            <a:headEnd/>
            <a:tailEnd type="triangle" w="med" len="med"/>
          </a:ln>
          <a:extLst>
            <a:ext uri="{909E8E84-426E-40DD-AFC4-6F175D3DCCD1}">
              <a14:hiddenFill xmlns:a14="http://schemas.microsoft.com/office/drawing/2010/main" xmlns="">
                <a:noFill/>
              </a14:hiddenFill>
            </a:ext>
          </a:extLst>
        </p:spPr>
        <p:txBody>
          <a:bodyPr/>
          <a:lstStyle/>
          <a:p>
            <a:endParaRPr lang="fil-PH"/>
          </a:p>
        </p:txBody>
      </p:sp>
      <p:sp>
        <p:nvSpPr>
          <p:cNvPr id="2066" name="Line 26"/>
          <p:cNvSpPr>
            <a:spLocks noChangeShapeType="1"/>
          </p:cNvSpPr>
          <p:nvPr/>
        </p:nvSpPr>
        <p:spPr bwMode="auto">
          <a:xfrm>
            <a:off x="2927349" y="4981575"/>
            <a:ext cx="0" cy="114300"/>
          </a:xfrm>
          <a:prstGeom prst="line">
            <a:avLst/>
          </a:prstGeom>
          <a:noFill/>
          <a:ln w="9525">
            <a:solidFill>
              <a:srgbClr val="000000"/>
            </a:solidFill>
            <a:round/>
            <a:headEnd/>
            <a:tailEnd type="triangle" w="med" len="med"/>
          </a:ln>
          <a:extLst>
            <a:ext uri="{909E8E84-426E-40DD-AFC4-6F175D3DCCD1}">
              <a14:hiddenFill xmlns:a14="http://schemas.microsoft.com/office/drawing/2010/main" xmlns="">
                <a:noFill/>
              </a14:hiddenFill>
            </a:ext>
          </a:extLst>
        </p:spPr>
        <p:txBody>
          <a:bodyPr/>
          <a:lstStyle/>
          <a:p>
            <a:endParaRPr lang="fil-PH"/>
          </a:p>
        </p:txBody>
      </p:sp>
      <p:sp>
        <p:nvSpPr>
          <p:cNvPr id="2067" name="Line 27"/>
          <p:cNvSpPr>
            <a:spLocks noChangeShapeType="1"/>
          </p:cNvSpPr>
          <p:nvPr/>
        </p:nvSpPr>
        <p:spPr bwMode="auto">
          <a:xfrm>
            <a:off x="2305049" y="2087166"/>
            <a:ext cx="0" cy="114300"/>
          </a:xfrm>
          <a:prstGeom prst="line">
            <a:avLst/>
          </a:prstGeom>
          <a:noFill/>
          <a:ln w="9525">
            <a:solidFill>
              <a:srgbClr val="000000"/>
            </a:solidFill>
            <a:round/>
            <a:headEnd/>
            <a:tailEnd type="triangle" w="med" len="med"/>
          </a:ln>
          <a:extLst>
            <a:ext uri="{909E8E84-426E-40DD-AFC4-6F175D3DCCD1}">
              <a14:hiddenFill xmlns:a14="http://schemas.microsoft.com/office/drawing/2010/main" xmlns="">
                <a:noFill/>
              </a14:hiddenFill>
            </a:ext>
          </a:extLst>
        </p:spPr>
        <p:txBody>
          <a:bodyPr/>
          <a:lstStyle/>
          <a:p>
            <a:endParaRPr lang="fil-PH"/>
          </a:p>
        </p:txBody>
      </p:sp>
      <p:sp>
        <p:nvSpPr>
          <p:cNvPr id="2068" name="Text Box 29"/>
          <p:cNvSpPr txBox="1">
            <a:spLocks noChangeArrowheads="1"/>
          </p:cNvSpPr>
          <p:nvPr/>
        </p:nvSpPr>
        <p:spPr bwMode="auto">
          <a:xfrm>
            <a:off x="1153582" y="1245394"/>
            <a:ext cx="3581400" cy="29765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r>
              <a:rPr lang="en-US" sz="1000">
                <a:solidFill>
                  <a:srgbClr val="000000"/>
                </a:solidFill>
              </a:rPr>
              <a:t>Submits Application At BHDT</a:t>
            </a:r>
            <a:endParaRPr lang="en-US"/>
          </a:p>
        </p:txBody>
      </p:sp>
      <p:sp>
        <p:nvSpPr>
          <p:cNvPr id="2069" name="Rectangle 30"/>
          <p:cNvSpPr>
            <a:spLocks noChangeArrowheads="1"/>
          </p:cNvSpPr>
          <p:nvPr/>
        </p:nvSpPr>
        <p:spPr bwMode="auto">
          <a:xfrm>
            <a:off x="1178982" y="1143000"/>
            <a:ext cx="3556000" cy="285750"/>
          </a:xfrm>
          <a:prstGeom prst="rect">
            <a:avLst/>
          </a:prstGeom>
          <a:noFill/>
          <a:ln w="12700">
            <a:solidFill>
              <a:srgbClr val="000000"/>
            </a:solidFill>
            <a:miter lim="800000"/>
            <a:headEnd/>
            <a:tailEnd/>
          </a:ln>
          <a:extLst>
            <a:ext uri="{909E8E84-426E-40DD-AFC4-6F175D3DCCD1}">
              <a14:hiddenFill xmlns:a14="http://schemas.microsoft.com/office/drawing/2010/main" xmlns="">
                <a:solidFill>
                  <a:srgbClr val="FFFFFF"/>
                </a:solidFill>
              </a14:hiddenFill>
            </a:ext>
          </a:extLst>
        </p:spPr>
        <p:txBody>
          <a:bodyPr anchor="ctr"/>
          <a:lstStyle/>
          <a:p>
            <a:endParaRPr lang="fil-PH"/>
          </a:p>
        </p:txBody>
      </p:sp>
      <p:sp>
        <p:nvSpPr>
          <p:cNvPr id="2070" name="Line 31"/>
          <p:cNvSpPr>
            <a:spLocks noChangeShapeType="1"/>
          </p:cNvSpPr>
          <p:nvPr/>
        </p:nvSpPr>
        <p:spPr bwMode="auto">
          <a:xfrm>
            <a:off x="2311400" y="2620566"/>
            <a:ext cx="0" cy="114300"/>
          </a:xfrm>
          <a:prstGeom prst="line">
            <a:avLst/>
          </a:prstGeom>
          <a:noFill/>
          <a:ln w="9525">
            <a:solidFill>
              <a:srgbClr val="000000"/>
            </a:solidFill>
            <a:round/>
            <a:headEnd/>
            <a:tailEnd type="triangle" w="med" len="med"/>
          </a:ln>
          <a:extLst>
            <a:ext uri="{909E8E84-426E-40DD-AFC4-6F175D3DCCD1}">
              <a14:hiddenFill xmlns:a14="http://schemas.microsoft.com/office/drawing/2010/main" xmlns="">
                <a:noFill/>
              </a14:hiddenFill>
            </a:ext>
          </a:extLst>
        </p:spPr>
        <p:txBody>
          <a:bodyPr/>
          <a:lstStyle/>
          <a:p>
            <a:endParaRPr lang="fil-PH"/>
          </a:p>
        </p:txBody>
      </p:sp>
      <p:sp>
        <p:nvSpPr>
          <p:cNvPr id="2071" name="Line 32"/>
          <p:cNvSpPr>
            <a:spLocks noChangeShapeType="1"/>
          </p:cNvSpPr>
          <p:nvPr/>
        </p:nvSpPr>
        <p:spPr bwMode="auto">
          <a:xfrm>
            <a:off x="2944282" y="1382316"/>
            <a:ext cx="0" cy="114300"/>
          </a:xfrm>
          <a:prstGeom prst="line">
            <a:avLst/>
          </a:prstGeom>
          <a:noFill/>
          <a:ln w="9525">
            <a:solidFill>
              <a:srgbClr val="000000"/>
            </a:solidFill>
            <a:round/>
            <a:headEnd/>
            <a:tailEnd type="triangle" w="med" len="med"/>
          </a:ln>
          <a:extLst>
            <a:ext uri="{909E8E84-426E-40DD-AFC4-6F175D3DCCD1}">
              <a14:hiddenFill xmlns:a14="http://schemas.microsoft.com/office/drawing/2010/main" xmlns="">
                <a:noFill/>
              </a14:hiddenFill>
            </a:ext>
          </a:extLst>
        </p:spPr>
        <p:txBody>
          <a:bodyPr/>
          <a:lstStyle/>
          <a:p>
            <a:endParaRPr lang="fil-PH"/>
          </a:p>
        </p:txBody>
      </p:sp>
      <p:sp>
        <p:nvSpPr>
          <p:cNvPr id="2072" name="Line 33"/>
          <p:cNvSpPr>
            <a:spLocks noChangeShapeType="1"/>
          </p:cNvSpPr>
          <p:nvPr/>
        </p:nvSpPr>
        <p:spPr bwMode="auto">
          <a:xfrm>
            <a:off x="2889249" y="3463528"/>
            <a:ext cx="0" cy="114300"/>
          </a:xfrm>
          <a:prstGeom prst="line">
            <a:avLst/>
          </a:prstGeom>
          <a:noFill/>
          <a:ln w="9525">
            <a:solidFill>
              <a:srgbClr val="000000"/>
            </a:solidFill>
            <a:round/>
            <a:headEnd/>
            <a:tailEnd type="triangle" w="med" len="med"/>
          </a:ln>
          <a:extLst>
            <a:ext uri="{909E8E84-426E-40DD-AFC4-6F175D3DCCD1}">
              <a14:hiddenFill xmlns:a14="http://schemas.microsoft.com/office/drawing/2010/main" xmlns="">
                <a:noFill/>
              </a14:hiddenFill>
            </a:ext>
          </a:extLst>
        </p:spPr>
        <p:txBody>
          <a:bodyPr/>
          <a:lstStyle/>
          <a:p>
            <a:endParaRPr lang="fil-PH"/>
          </a:p>
        </p:txBody>
      </p:sp>
      <p:sp>
        <p:nvSpPr>
          <p:cNvPr id="2073" name="Rectangle 34"/>
          <p:cNvSpPr>
            <a:spLocks noChangeArrowheads="1"/>
          </p:cNvSpPr>
          <p:nvPr/>
        </p:nvSpPr>
        <p:spPr bwMode="auto">
          <a:xfrm>
            <a:off x="1183217" y="5103019"/>
            <a:ext cx="3509433" cy="292894"/>
          </a:xfrm>
          <a:prstGeom prst="rect">
            <a:avLst/>
          </a:prstGeom>
          <a:noFill/>
          <a:ln w="9525">
            <a:solidFill>
              <a:srgbClr val="000000"/>
            </a:solidFill>
            <a:miter lim="800000"/>
            <a:headEnd/>
            <a:tailEnd/>
          </a:ln>
          <a:extLst>
            <a:ext uri="{909E8E84-426E-40DD-AFC4-6F175D3DCCD1}">
              <a14:hiddenFill xmlns:a14="http://schemas.microsoft.com/office/drawing/2010/main" xmlns="">
                <a:solidFill>
                  <a:srgbClr val="FFFFFF"/>
                </a:solidFill>
              </a14:hiddenFill>
            </a:ext>
          </a:extLst>
        </p:spPr>
        <p:txBody>
          <a:bodyPr anchor="ctr"/>
          <a:lstStyle/>
          <a:p>
            <a:endParaRPr lang="fil-PH"/>
          </a:p>
        </p:txBody>
      </p:sp>
      <p:sp>
        <p:nvSpPr>
          <p:cNvPr id="2074" name="Rectangle 36"/>
          <p:cNvSpPr>
            <a:spLocks noChangeArrowheads="1"/>
          </p:cNvSpPr>
          <p:nvPr/>
        </p:nvSpPr>
        <p:spPr bwMode="auto">
          <a:xfrm>
            <a:off x="1178983" y="803673"/>
            <a:ext cx="3509433" cy="292894"/>
          </a:xfrm>
          <a:prstGeom prst="rect">
            <a:avLst/>
          </a:prstGeom>
          <a:noFill/>
          <a:ln w="9525">
            <a:solidFill>
              <a:srgbClr val="000000"/>
            </a:solidFill>
            <a:miter lim="800000"/>
            <a:headEnd/>
            <a:tailEnd/>
          </a:ln>
          <a:extLst>
            <a:ext uri="{909E8E84-426E-40DD-AFC4-6F175D3DCCD1}">
              <a14:hiddenFill xmlns:a14="http://schemas.microsoft.com/office/drawing/2010/main" xmlns="">
                <a:solidFill>
                  <a:srgbClr val="FFFFFF"/>
                </a:solidFill>
              </a14:hiddenFill>
            </a:ext>
          </a:extLst>
        </p:spPr>
        <p:txBody>
          <a:bodyPr anchor="ctr"/>
          <a:lstStyle/>
          <a:p>
            <a:endParaRPr lang="fil-PH"/>
          </a:p>
        </p:txBody>
      </p:sp>
      <p:sp>
        <p:nvSpPr>
          <p:cNvPr id="2075" name="Rectangle 37"/>
          <p:cNvSpPr>
            <a:spLocks noChangeArrowheads="1"/>
          </p:cNvSpPr>
          <p:nvPr/>
        </p:nvSpPr>
        <p:spPr bwMode="auto">
          <a:xfrm>
            <a:off x="1178983" y="3120629"/>
            <a:ext cx="3509433" cy="342900"/>
          </a:xfrm>
          <a:prstGeom prst="rect">
            <a:avLst/>
          </a:prstGeom>
          <a:noFill/>
          <a:ln w="9525">
            <a:solidFill>
              <a:srgbClr val="000000"/>
            </a:solidFill>
            <a:miter lim="800000"/>
            <a:headEnd/>
            <a:tailEnd/>
          </a:ln>
          <a:extLst>
            <a:ext uri="{909E8E84-426E-40DD-AFC4-6F175D3DCCD1}">
              <a14:hiddenFill xmlns:a14="http://schemas.microsoft.com/office/drawing/2010/main" xmlns="">
                <a:solidFill>
                  <a:srgbClr val="FFFFFF"/>
                </a:solidFill>
              </a14:hiddenFill>
            </a:ext>
          </a:extLst>
        </p:spPr>
        <p:txBody>
          <a:bodyPr anchor="ctr"/>
          <a:lstStyle/>
          <a:p>
            <a:endParaRPr lang="fil-PH"/>
          </a:p>
        </p:txBody>
      </p:sp>
      <p:sp>
        <p:nvSpPr>
          <p:cNvPr id="2076" name="Rectangle 38"/>
          <p:cNvSpPr>
            <a:spLocks noChangeArrowheads="1"/>
          </p:cNvSpPr>
          <p:nvPr/>
        </p:nvSpPr>
        <p:spPr bwMode="auto">
          <a:xfrm>
            <a:off x="1242483" y="5838826"/>
            <a:ext cx="3509433" cy="192881"/>
          </a:xfrm>
          <a:prstGeom prst="rect">
            <a:avLst/>
          </a:prstGeom>
          <a:noFill/>
          <a:ln w="9525">
            <a:solidFill>
              <a:srgbClr val="000000"/>
            </a:solidFill>
            <a:miter lim="800000"/>
            <a:headEnd/>
            <a:tailEnd/>
          </a:ln>
          <a:extLst>
            <a:ext uri="{909E8E84-426E-40DD-AFC4-6F175D3DCCD1}">
              <a14:hiddenFill xmlns:a14="http://schemas.microsoft.com/office/drawing/2010/main" xmlns="">
                <a:solidFill>
                  <a:srgbClr val="FFFFFF"/>
                </a:solidFill>
              </a14:hiddenFill>
            </a:ext>
          </a:extLst>
        </p:spPr>
        <p:txBody>
          <a:bodyPr anchor="ctr"/>
          <a:lstStyle/>
          <a:p>
            <a:endParaRPr lang="fil-PH"/>
          </a:p>
        </p:txBody>
      </p:sp>
      <p:sp>
        <p:nvSpPr>
          <p:cNvPr id="2077" name="Text Box 40"/>
          <p:cNvSpPr txBox="1">
            <a:spLocks noChangeArrowheads="1"/>
          </p:cNvSpPr>
          <p:nvPr/>
        </p:nvSpPr>
        <p:spPr bwMode="auto">
          <a:xfrm>
            <a:off x="1234016" y="2667000"/>
            <a:ext cx="3424767" cy="29765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r>
              <a:rPr lang="en-US" sz="1000" dirty="0">
                <a:solidFill>
                  <a:srgbClr val="000000"/>
                </a:solidFill>
              </a:rPr>
              <a:t>Reviews the application and assigns task of technical evaluation and inspection</a:t>
            </a:r>
            <a:endParaRPr lang="en-US" dirty="0"/>
          </a:p>
        </p:txBody>
      </p:sp>
      <p:sp>
        <p:nvSpPr>
          <p:cNvPr id="2078" name="Rectangle 41"/>
          <p:cNvSpPr>
            <a:spLocks noChangeArrowheads="1"/>
          </p:cNvSpPr>
          <p:nvPr/>
        </p:nvSpPr>
        <p:spPr bwMode="auto">
          <a:xfrm>
            <a:off x="1149350" y="2727723"/>
            <a:ext cx="3509433" cy="292894"/>
          </a:xfrm>
          <a:prstGeom prst="rect">
            <a:avLst/>
          </a:prstGeom>
          <a:noFill/>
          <a:ln w="9525">
            <a:solidFill>
              <a:srgbClr val="000000"/>
            </a:solidFill>
            <a:miter lim="800000"/>
            <a:headEnd/>
            <a:tailEnd/>
          </a:ln>
          <a:extLst>
            <a:ext uri="{909E8E84-426E-40DD-AFC4-6F175D3DCCD1}">
              <a14:hiddenFill xmlns:a14="http://schemas.microsoft.com/office/drawing/2010/main" xmlns="">
                <a:solidFill>
                  <a:srgbClr val="FFFFFF"/>
                </a:solidFill>
              </a14:hiddenFill>
            </a:ext>
          </a:extLst>
        </p:spPr>
        <p:txBody>
          <a:bodyPr anchor="ctr"/>
          <a:lstStyle/>
          <a:p>
            <a:endParaRPr lang="fil-PH"/>
          </a:p>
        </p:txBody>
      </p:sp>
      <p:sp>
        <p:nvSpPr>
          <p:cNvPr id="2079" name="Line 42"/>
          <p:cNvSpPr>
            <a:spLocks noChangeShapeType="1"/>
          </p:cNvSpPr>
          <p:nvPr/>
        </p:nvSpPr>
        <p:spPr bwMode="auto">
          <a:xfrm>
            <a:off x="2918882" y="3020616"/>
            <a:ext cx="0" cy="114300"/>
          </a:xfrm>
          <a:prstGeom prst="line">
            <a:avLst/>
          </a:prstGeom>
          <a:noFill/>
          <a:ln w="9525">
            <a:solidFill>
              <a:srgbClr val="000000"/>
            </a:solidFill>
            <a:round/>
            <a:headEnd/>
            <a:tailEnd type="triangle" w="med" len="med"/>
          </a:ln>
          <a:extLst>
            <a:ext uri="{909E8E84-426E-40DD-AFC4-6F175D3DCCD1}">
              <a14:hiddenFill xmlns:a14="http://schemas.microsoft.com/office/drawing/2010/main" xmlns="">
                <a:noFill/>
              </a14:hiddenFill>
            </a:ext>
          </a:extLst>
        </p:spPr>
        <p:txBody>
          <a:bodyPr/>
          <a:lstStyle/>
          <a:p>
            <a:endParaRPr lang="fil-PH"/>
          </a:p>
        </p:txBody>
      </p:sp>
      <p:sp>
        <p:nvSpPr>
          <p:cNvPr id="2080" name="AutoShape 46"/>
          <p:cNvSpPr>
            <a:spLocks noChangeArrowheads="1"/>
          </p:cNvSpPr>
          <p:nvPr/>
        </p:nvSpPr>
        <p:spPr bwMode="auto">
          <a:xfrm>
            <a:off x="1873250" y="3895725"/>
            <a:ext cx="2002367" cy="388144"/>
          </a:xfrm>
          <a:prstGeom prst="diamond">
            <a:avLst/>
          </a:prstGeom>
          <a:noFill/>
          <a:ln w="9525">
            <a:solidFill>
              <a:srgbClr val="000000"/>
            </a:solidFill>
            <a:miter lim="800000"/>
            <a:headEnd/>
            <a:tailEnd/>
          </a:ln>
          <a:extLst>
            <a:ext uri="{909E8E84-426E-40DD-AFC4-6F175D3DCCD1}">
              <a14:hiddenFill xmlns:a14="http://schemas.microsoft.com/office/drawing/2010/main" xmlns="">
                <a:solidFill>
                  <a:srgbClr val="FFFFFF"/>
                </a:solidFill>
              </a14:hiddenFill>
            </a:ext>
          </a:extLst>
        </p:spPr>
        <p:txBody>
          <a:bodyPr anchor="ctr"/>
          <a:lstStyle/>
          <a:p>
            <a:endParaRPr lang="fil-PH"/>
          </a:p>
        </p:txBody>
      </p:sp>
      <p:sp>
        <p:nvSpPr>
          <p:cNvPr id="2081" name="Text Box 49"/>
          <p:cNvSpPr txBox="1">
            <a:spLocks noChangeArrowheads="1"/>
          </p:cNvSpPr>
          <p:nvPr/>
        </p:nvSpPr>
        <p:spPr bwMode="auto">
          <a:xfrm>
            <a:off x="2461683" y="3996929"/>
            <a:ext cx="184731" cy="24622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fil-PH" sz="1000"/>
          </a:p>
        </p:txBody>
      </p:sp>
      <p:sp>
        <p:nvSpPr>
          <p:cNvPr id="2082" name="Text Box 50"/>
          <p:cNvSpPr txBox="1">
            <a:spLocks noChangeArrowheads="1"/>
          </p:cNvSpPr>
          <p:nvPr/>
        </p:nvSpPr>
        <p:spPr bwMode="auto">
          <a:xfrm>
            <a:off x="2344674" y="3922776"/>
            <a:ext cx="1200151" cy="29765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r>
              <a:rPr lang="en-US" sz="900" dirty="0">
                <a:solidFill>
                  <a:srgbClr val="000000"/>
                </a:solidFill>
              </a:rPr>
              <a:t>Requirements Complied?</a:t>
            </a:r>
            <a:endParaRPr lang="en-US" sz="900" dirty="0"/>
          </a:p>
        </p:txBody>
      </p:sp>
      <p:sp>
        <p:nvSpPr>
          <p:cNvPr id="2083" name="Line 54"/>
          <p:cNvSpPr>
            <a:spLocks noChangeShapeType="1"/>
          </p:cNvSpPr>
          <p:nvPr/>
        </p:nvSpPr>
        <p:spPr bwMode="auto">
          <a:xfrm>
            <a:off x="2990849" y="5724525"/>
            <a:ext cx="0" cy="114300"/>
          </a:xfrm>
          <a:prstGeom prst="line">
            <a:avLst/>
          </a:prstGeom>
          <a:noFill/>
          <a:ln w="9525">
            <a:solidFill>
              <a:srgbClr val="000000"/>
            </a:solidFill>
            <a:round/>
            <a:headEnd/>
            <a:tailEnd type="triangle" w="med" len="med"/>
          </a:ln>
          <a:extLst>
            <a:ext uri="{909E8E84-426E-40DD-AFC4-6F175D3DCCD1}">
              <a14:hiddenFill xmlns:a14="http://schemas.microsoft.com/office/drawing/2010/main" xmlns="">
                <a:noFill/>
              </a14:hiddenFill>
            </a:ext>
          </a:extLst>
        </p:spPr>
        <p:txBody>
          <a:bodyPr/>
          <a:lstStyle/>
          <a:p>
            <a:endParaRPr lang="fil-PH"/>
          </a:p>
        </p:txBody>
      </p:sp>
      <p:sp>
        <p:nvSpPr>
          <p:cNvPr id="2084" name="Rectangle 55"/>
          <p:cNvSpPr>
            <a:spLocks noChangeArrowheads="1"/>
          </p:cNvSpPr>
          <p:nvPr/>
        </p:nvSpPr>
        <p:spPr bwMode="auto">
          <a:xfrm>
            <a:off x="1178983" y="5524500"/>
            <a:ext cx="3509433" cy="200025"/>
          </a:xfrm>
          <a:prstGeom prst="rect">
            <a:avLst/>
          </a:prstGeom>
          <a:noFill/>
          <a:ln w="9525">
            <a:solidFill>
              <a:srgbClr val="000000"/>
            </a:solidFill>
            <a:miter lim="800000"/>
            <a:headEnd/>
            <a:tailEnd/>
          </a:ln>
          <a:extLst>
            <a:ext uri="{909E8E84-426E-40DD-AFC4-6F175D3DCCD1}">
              <a14:hiddenFill xmlns:a14="http://schemas.microsoft.com/office/drawing/2010/main" xmlns="">
                <a:solidFill>
                  <a:srgbClr val="FFFFFF"/>
                </a:solidFill>
              </a14:hiddenFill>
            </a:ext>
          </a:extLst>
        </p:spPr>
        <p:txBody>
          <a:bodyPr anchor="ctr"/>
          <a:lstStyle/>
          <a:p>
            <a:endParaRPr lang="fil-PH"/>
          </a:p>
        </p:txBody>
      </p:sp>
      <p:sp>
        <p:nvSpPr>
          <p:cNvPr id="2085" name="Text Box 56"/>
          <p:cNvSpPr txBox="1">
            <a:spLocks noChangeArrowheads="1"/>
          </p:cNvSpPr>
          <p:nvPr/>
        </p:nvSpPr>
        <p:spPr bwMode="auto">
          <a:xfrm>
            <a:off x="1953683" y="5542701"/>
            <a:ext cx="1253869" cy="29792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sz="1000" dirty="0"/>
              <a:t>Approves the LTO </a:t>
            </a:r>
          </a:p>
        </p:txBody>
      </p:sp>
      <p:sp>
        <p:nvSpPr>
          <p:cNvPr id="2086" name="Line 57"/>
          <p:cNvSpPr>
            <a:spLocks noChangeShapeType="1"/>
          </p:cNvSpPr>
          <p:nvPr/>
        </p:nvSpPr>
        <p:spPr bwMode="auto">
          <a:xfrm>
            <a:off x="2923116" y="5398294"/>
            <a:ext cx="0" cy="114300"/>
          </a:xfrm>
          <a:prstGeom prst="line">
            <a:avLst/>
          </a:prstGeom>
          <a:noFill/>
          <a:ln w="9525">
            <a:solidFill>
              <a:srgbClr val="000000"/>
            </a:solidFill>
            <a:round/>
            <a:headEnd/>
            <a:tailEnd type="triangle" w="med" len="med"/>
          </a:ln>
          <a:extLst>
            <a:ext uri="{909E8E84-426E-40DD-AFC4-6F175D3DCCD1}">
              <a14:hiddenFill xmlns:a14="http://schemas.microsoft.com/office/drawing/2010/main" xmlns="">
                <a:noFill/>
              </a14:hiddenFill>
            </a:ext>
          </a:extLst>
        </p:spPr>
        <p:txBody>
          <a:bodyPr/>
          <a:lstStyle/>
          <a:p>
            <a:endParaRPr lang="fil-PH"/>
          </a:p>
        </p:txBody>
      </p:sp>
      <p:sp>
        <p:nvSpPr>
          <p:cNvPr id="2087" name="AutoShape 58"/>
          <p:cNvSpPr>
            <a:spLocks noChangeArrowheads="1"/>
          </p:cNvSpPr>
          <p:nvPr/>
        </p:nvSpPr>
        <p:spPr bwMode="auto">
          <a:xfrm>
            <a:off x="2482849" y="6091237"/>
            <a:ext cx="975784" cy="195263"/>
          </a:xfrm>
          <a:prstGeom prst="roundRect">
            <a:avLst>
              <a:gd name="adj" fmla="val 16667"/>
            </a:avLst>
          </a:prstGeom>
          <a:noFill/>
          <a:ln w="9525">
            <a:solidFill>
              <a:srgbClr val="000000"/>
            </a:solidFill>
            <a:round/>
            <a:headEnd/>
            <a:tailEnd/>
          </a:ln>
          <a:extLst>
            <a:ext uri="{909E8E84-426E-40DD-AFC4-6F175D3DCCD1}">
              <a14:hiddenFill xmlns:a14="http://schemas.microsoft.com/office/drawing/2010/main" xmlns="">
                <a:solidFill>
                  <a:srgbClr val="FFFFFF"/>
                </a:solidFill>
              </a14:hiddenFill>
            </a:ext>
          </a:extLst>
        </p:spPr>
        <p:txBody>
          <a:bodyPr anchor="ctr"/>
          <a:lstStyle/>
          <a:p>
            <a:pPr algn="ctr"/>
            <a:r>
              <a:rPr lang="en-US" sz="1000">
                <a:solidFill>
                  <a:srgbClr val="000000"/>
                </a:solidFill>
              </a:rPr>
              <a:t>End</a:t>
            </a:r>
            <a:endParaRPr lang="en-US"/>
          </a:p>
        </p:txBody>
      </p:sp>
      <p:sp>
        <p:nvSpPr>
          <p:cNvPr id="2088" name="Line 62"/>
          <p:cNvSpPr>
            <a:spLocks noChangeShapeType="1"/>
          </p:cNvSpPr>
          <p:nvPr/>
        </p:nvSpPr>
        <p:spPr bwMode="auto">
          <a:xfrm>
            <a:off x="3905250" y="4067175"/>
            <a:ext cx="190500" cy="0"/>
          </a:xfrm>
          <a:prstGeom prst="line">
            <a:avLst/>
          </a:prstGeom>
          <a:noFill/>
          <a:ln w="9525">
            <a:solidFill>
              <a:schemeClr val="tx1"/>
            </a:solidFill>
            <a:round/>
            <a:headEnd/>
            <a:tailEnd type="triangle" w="med" len="med"/>
          </a:ln>
          <a:extLst>
            <a:ext uri="{909E8E84-426E-40DD-AFC4-6F175D3DCCD1}">
              <a14:hiddenFill xmlns:a14="http://schemas.microsoft.com/office/drawing/2010/main" xmlns="">
                <a:noFill/>
              </a14:hiddenFill>
            </a:ext>
          </a:extLst>
        </p:spPr>
        <p:txBody>
          <a:bodyPr/>
          <a:lstStyle/>
          <a:p>
            <a:endParaRPr lang="fil-PH"/>
          </a:p>
        </p:txBody>
      </p:sp>
      <p:sp>
        <p:nvSpPr>
          <p:cNvPr id="2089" name="Line 63"/>
          <p:cNvSpPr>
            <a:spLocks noChangeShapeType="1"/>
          </p:cNvSpPr>
          <p:nvPr/>
        </p:nvSpPr>
        <p:spPr bwMode="auto">
          <a:xfrm>
            <a:off x="2889249" y="4295775"/>
            <a:ext cx="0" cy="57150"/>
          </a:xfrm>
          <a:prstGeom prst="line">
            <a:avLst/>
          </a:prstGeom>
          <a:noFill/>
          <a:ln w="9525">
            <a:solidFill>
              <a:schemeClr val="tx1"/>
            </a:solidFill>
            <a:round/>
            <a:headEnd/>
            <a:tailEnd type="triangle" w="med" len="med"/>
          </a:ln>
          <a:extLst>
            <a:ext uri="{909E8E84-426E-40DD-AFC4-6F175D3DCCD1}">
              <a14:hiddenFill xmlns:a14="http://schemas.microsoft.com/office/drawing/2010/main" xmlns="">
                <a:noFill/>
              </a14:hiddenFill>
            </a:ext>
          </a:extLst>
        </p:spPr>
        <p:txBody>
          <a:bodyPr/>
          <a:lstStyle/>
          <a:p>
            <a:endParaRPr lang="fil-PH"/>
          </a:p>
        </p:txBody>
      </p:sp>
      <p:sp>
        <p:nvSpPr>
          <p:cNvPr id="2090" name="Rectangle 66"/>
          <p:cNvSpPr>
            <a:spLocks noChangeArrowheads="1"/>
          </p:cNvSpPr>
          <p:nvPr/>
        </p:nvSpPr>
        <p:spPr bwMode="auto">
          <a:xfrm>
            <a:off x="3697816" y="2234803"/>
            <a:ext cx="1559984" cy="428625"/>
          </a:xfrm>
          <a:prstGeom prst="rect">
            <a:avLst/>
          </a:prstGeom>
          <a:noFill/>
          <a:ln w="9525">
            <a:solidFill>
              <a:schemeClr val="tx1"/>
            </a:solidFill>
            <a:miter lim="800000"/>
            <a:headEnd/>
            <a:tailEnd/>
          </a:ln>
          <a:extLst>
            <a:ext uri="{909E8E84-426E-40DD-AFC4-6F175D3DCCD1}">
              <a14:hiddenFill xmlns:a14="http://schemas.microsoft.com/office/drawing/2010/main" xmlns="">
                <a:solidFill>
                  <a:srgbClr val="FFFFFF"/>
                </a:solidFill>
              </a14:hiddenFill>
            </a:ext>
          </a:extLst>
        </p:spPr>
        <p:txBody>
          <a:bodyPr wrap="none" anchor="ctr"/>
          <a:lstStyle/>
          <a:p>
            <a:r>
              <a:rPr lang="en-US" sz="1000" dirty="0"/>
              <a:t>Disapproved  </a:t>
            </a:r>
          </a:p>
          <a:p>
            <a:r>
              <a:rPr lang="en-US" sz="1000" dirty="0" smtClean="0"/>
              <a:t>Application</a:t>
            </a:r>
            <a:r>
              <a:rPr lang="en-US" sz="1000" dirty="0"/>
              <a:t> </a:t>
            </a:r>
            <a:r>
              <a:rPr lang="en-US" sz="1000" dirty="0" smtClean="0"/>
              <a:t>and </a:t>
            </a:r>
            <a:r>
              <a:rPr lang="en-US" sz="1000" dirty="0"/>
              <a:t>return </a:t>
            </a:r>
          </a:p>
          <a:p>
            <a:r>
              <a:rPr lang="en-US" sz="1000" dirty="0"/>
              <a:t>to applicant</a:t>
            </a:r>
          </a:p>
        </p:txBody>
      </p:sp>
      <p:sp>
        <p:nvSpPr>
          <p:cNvPr id="2091" name="Line 68"/>
          <p:cNvSpPr>
            <a:spLocks noChangeShapeType="1"/>
          </p:cNvSpPr>
          <p:nvPr/>
        </p:nvSpPr>
        <p:spPr bwMode="auto">
          <a:xfrm>
            <a:off x="3240616" y="2406254"/>
            <a:ext cx="406400" cy="0"/>
          </a:xfrm>
          <a:prstGeom prst="line">
            <a:avLst/>
          </a:prstGeom>
          <a:noFill/>
          <a:ln w="9525">
            <a:solidFill>
              <a:schemeClr val="tx1"/>
            </a:solidFill>
            <a:round/>
            <a:headEnd/>
            <a:tailEnd type="triangle" w="med" len="med"/>
          </a:ln>
          <a:extLst>
            <a:ext uri="{909E8E84-426E-40DD-AFC4-6F175D3DCCD1}">
              <a14:hiddenFill xmlns:a14="http://schemas.microsoft.com/office/drawing/2010/main" xmlns="">
                <a:noFill/>
              </a14:hiddenFill>
            </a:ext>
          </a:extLst>
        </p:spPr>
        <p:txBody>
          <a:bodyPr/>
          <a:lstStyle/>
          <a:p>
            <a:endParaRPr lang="fil-PH"/>
          </a:p>
        </p:txBody>
      </p:sp>
      <p:sp>
        <p:nvSpPr>
          <p:cNvPr id="2092" name="AutoShape 69"/>
          <p:cNvSpPr>
            <a:spLocks noChangeArrowheads="1"/>
          </p:cNvSpPr>
          <p:nvPr/>
        </p:nvSpPr>
        <p:spPr bwMode="auto">
          <a:xfrm>
            <a:off x="4146549" y="3952875"/>
            <a:ext cx="711200" cy="228600"/>
          </a:xfrm>
          <a:prstGeom prst="homePlate">
            <a:avLst>
              <a:gd name="adj" fmla="val 43750"/>
            </a:avLst>
          </a:prstGeom>
          <a:noFill/>
          <a:ln w="9525">
            <a:solidFill>
              <a:schemeClr val="tx1"/>
            </a:solidFill>
            <a:miter lim="800000"/>
            <a:headEnd/>
            <a:tailEnd/>
          </a:ln>
          <a:extLst>
            <a:ext uri="{909E8E84-426E-40DD-AFC4-6F175D3DCCD1}">
              <a14:hiddenFill xmlns:a14="http://schemas.microsoft.com/office/drawing/2010/main" xmlns="">
                <a:solidFill>
                  <a:srgbClr val="FFFFFF"/>
                </a:solidFill>
              </a14:hiddenFill>
            </a:ext>
          </a:extLst>
        </p:spPr>
        <p:txBody>
          <a:bodyPr wrap="none" anchor="ctr"/>
          <a:lstStyle/>
          <a:p>
            <a:endParaRPr lang="fil-PH"/>
          </a:p>
        </p:txBody>
      </p:sp>
      <p:sp>
        <p:nvSpPr>
          <p:cNvPr id="2093" name="Text Box 70"/>
          <p:cNvSpPr txBox="1">
            <a:spLocks noChangeArrowheads="1"/>
          </p:cNvSpPr>
          <p:nvPr/>
        </p:nvSpPr>
        <p:spPr bwMode="auto">
          <a:xfrm>
            <a:off x="4146549" y="3975498"/>
            <a:ext cx="287258" cy="27699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sz="1200"/>
              <a:t>A</a:t>
            </a:r>
          </a:p>
        </p:txBody>
      </p:sp>
      <p:sp>
        <p:nvSpPr>
          <p:cNvPr id="2094" name="Text Box 72"/>
          <p:cNvSpPr txBox="1">
            <a:spLocks noChangeArrowheads="1"/>
          </p:cNvSpPr>
          <p:nvPr/>
        </p:nvSpPr>
        <p:spPr bwMode="auto">
          <a:xfrm>
            <a:off x="2194982" y="4187429"/>
            <a:ext cx="287258" cy="27699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sz="1200" b="1"/>
              <a:t>Y</a:t>
            </a:r>
          </a:p>
        </p:txBody>
      </p:sp>
      <p:sp>
        <p:nvSpPr>
          <p:cNvPr id="2095" name="Text Box 73"/>
          <p:cNvSpPr txBox="1">
            <a:spLocks noChangeArrowheads="1"/>
          </p:cNvSpPr>
          <p:nvPr/>
        </p:nvSpPr>
        <p:spPr bwMode="auto">
          <a:xfrm>
            <a:off x="3735916" y="3882629"/>
            <a:ext cx="295274" cy="27699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sz="1200" b="1"/>
              <a:t>N</a:t>
            </a:r>
          </a:p>
        </p:txBody>
      </p:sp>
      <p:sp>
        <p:nvSpPr>
          <p:cNvPr id="2096" name="AutoShape 96"/>
          <p:cNvSpPr>
            <a:spLocks noChangeArrowheads="1"/>
          </p:cNvSpPr>
          <p:nvPr/>
        </p:nvSpPr>
        <p:spPr bwMode="auto">
          <a:xfrm>
            <a:off x="1928283" y="4341019"/>
            <a:ext cx="2002367" cy="388144"/>
          </a:xfrm>
          <a:prstGeom prst="diamond">
            <a:avLst/>
          </a:prstGeom>
          <a:noFill/>
          <a:ln w="9525">
            <a:solidFill>
              <a:srgbClr val="000000"/>
            </a:solidFill>
            <a:miter lim="800000"/>
            <a:headEnd/>
            <a:tailEnd/>
          </a:ln>
          <a:extLst>
            <a:ext uri="{909E8E84-426E-40DD-AFC4-6F175D3DCCD1}">
              <a14:hiddenFill xmlns:a14="http://schemas.microsoft.com/office/drawing/2010/main" xmlns="">
                <a:solidFill>
                  <a:srgbClr val="FFFFFF"/>
                </a:solidFill>
              </a14:hiddenFill>
            </a:ext>
          </a:extLst>
        </p:spPr>
        <p:txBody>
          <a:bodyPr anchor="ctr"/>
          <a:lstStyle/>
          <a:p>
            <a:endParaRPr lang="fil-PH"/>
          </a:p>
        </p:txBody>
      </p:sp>
      <p:sp>
        <p:nvSpPr>
          <p:cNvPr id="2097" name="Text Box 97"/>
          <p:cNvSpPr txBox="1">
            <a:spLocks noChangeArrowheads="1"/>
          </p:cNvSpPr>
          <p:nvPr/>
        </p:nvSpPr>
        <p:spPr bwMode="auto">
          <a:xfrm>
            <a:off x="2516716" y="4442223"/>
            <a:ext cx="184731" cy="24622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fil-PH" sz="1000"/>
          </a:p>
        </p:txBody>
      </p:sp>
      <p:sp>
        <p:nvSpPr>
          <p:cNvPr id="2098" name="Text Box 98"/>
          <p:cNvSpPr txBox="1">
            <a:spLocks noChangeArrowheads="1"/>
          </p:cNvSpPr>
          <p:nvPr/>
        </p:nvSpPr>
        <p:spPr bwMode="auto">
          <a:xfrm>
            <a:off x="2436283" y="4398169"/>
            <a:ext cx="1200151" cy="29765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r>
              <a:rPr lang="en-US" sz="900">
                <a:solidFill>
                  <a:srgbClr val="000000"/>
                </a:solidFill>
              </a:rPr>
              <a:t>For Inspection?</a:t>
            </a:r>
          </a:p>
          <a:p>
            <a:pPr algn="ctr" eaLnBrk="1" hangingPunct="1"/>
            <a:endParaRPr lang="en-US" sz="900"/>
          </a:p>
        </p:txBody>
      </p:sp>
      <p:sp>
        <p:nvSpPr>
          <p:cNvPr id="2099" name="Line 99"/>
          <p:cNvSpPr>
            <a:spLocks noChangeShapeType="1"/>
          </p:cNvSpPr>
          <p:nvPr/>
        </p:nvSpPr>
        <p:spPr bwMode="auto">
          <a:xfrm>
            <a:off x="3960283" y="4541044"/>
            <a:ext cx="190500" cy="0"/>
          </a:xfrm>
          <a:prstGeom prst="line">
            <a:avLst/>
          </a:prstGeom>
          <a:noFill/>
          <a:ln w="9525">
            <a:solidFill>
              <a:schemeClr val="tx1"/>
            </a:solidFill>
            <a:round/>
            <a:headEnd/>
            <a:tailEnd type="triangle" w="med" len="med"/>
          </a:ln>
          <a:extLst>
            <a:ext uri="{909E8E84-426E-40DD-AFC4-6F175D3DCCD1}">
              <a14:hiddenFill xmlns:a14="http://schemas.microsoft.com/office/drawing/2010/main" xmlns="">
                <a:noFill/>
              </a14:hiddenFill>
            </a:ext>
          </a:extLst>
        </p:spPr>
        <p:txBody>
          <a:bodyPr/>
          <a:lstStyle/>
          <a:p>
            <a:endParaRPr lang="fil-PH"/>
          </a:p>
        </p:txBody>
      </p:sp>
      <p:sp>
        <p:nvSpPr>
          <p:cNvPr id="2100" name="Line 100"/>
          <p:cNvSpPr>
            <a:spLocks noChangeShapeType="1"/>
          </p:cNvSpPr>
          <p:nvPr/>
        </p:nvSpPr>
        <p:spPr bwMode="auto">
          <a:xfrm>
            <a:off x="2944282" y="4741069"/>
            <a:ext cx="0" cy="57150"/>
          </a:xfrm>
          <a:prstGeom prst="line">
            <a:avLst/>
          </a:prstGeom>
          <a:noFill/>
          <a:ln w="9525">
            <a:solidFill>
              <a:schemeClr val="tx1"/>
            </a:solidFill>
            <a:round/>
            <a:headEnd/>
            <a:tailEnd type="triangle" w="med" len="med"/>
          </a:ln>
          <a:extLst>
            <a:ext uri="{909E8E84-426E-40DD-AFC4-6F175D3DCCD1}">
              <a14:hiddenFill xmlns:a14="http://schemas.microsoft.com/office/drawing/2010/main" xmlns="">
                <a:noFill/>
              </a14:hiddenFill>
            </a:ext>
          </a:extLst>
        </p:spPr>
        <p:txBody>
          <a:bodyPr/>
          <a:lstStyle/>
          <a:p>
            <a:endParaRPr lang="fil-PH"/>
          </a:p>
        </p:txBody>
      </p:sp>
      <p:sp>
        <p:nvSpPr>
          <p:cNvPr id="2101" name="Text Box 101"/>
          <p:cNvSpPr txBox="1">
            <a:spLocks noChangeArrowheads="1"/>
          </p:cNvSpPr>
          <p:nvPr/>
        </p:nvSpPr>
        <p:spPr bwMode="auto">
          <a:xfrm>
            <a:off x="2250016" y="4632723"/>
            <a:ext cx="295274" cy="27699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sz="1200" b="1"/>
              <a:t>N</a:t>
            </a:r>
          </a:p>
        </p:txBody>
      </p:sp>
      <p:sp>
        <p:nvSpPr>
          <p:cNvPr id="2102" name="Text Box 102"/>
          <p:cNvSpPr txBox="1">
            <a:spLocks noChangeArrowheads="1"/>
          </p:cNvSpPr>
          <p:nvPr/>
        </p:nvSpPr>
        <p:spPr bwMode="auto">
          <a:xfrm>
            <a:off x="3790949" y="4375548"/>
            <a:ext cx="287258" cy="27699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sz="1200" b="1"/>
              <a:t>Y</a:t>
            </a:r>
          </a:p>
        </p:txBody>
      </p:sp>
      <p:sp>
        <p:nvSpPr>
          <p:cNvPr id="2103" name="AutoShape 103"/>
          <p:cNvSpPr>
            <a:spLocks noChangeArrowheads="1"/>
          </p:cNvSpPr>
          <p:nvPr/>
        </p:nvSpPr>
        <p:spPr bwMode="auto">
          <a:xfrm>
            <a:off x="4146549" y="4419600"/>
            <a:ext cx="711200" cy="228600"/>
          </a:xfrm>
          <a:prstGeom prst="homePlate">
            <a:avLst>
              <a:gd name="adj" fmla="val 43750"/>
            </a:avLst>
          </a:prstGeom>
          <a:noFill/>
          <a:ln w="9525">
            <a:solidFill>
              <a:schemeClr val="tx1"/>
            </a:solidFill>
            <a:miter lim="800000"/>
            <a:headEnd/>
            <a:tailEnd/>
          </a:ln>
          <a:extLst>
            <a:ext uri="{909E8E84-426E-40DD-AFC4-6F175D3DCCD1}">
              <a14:hiddenFill xmlns:a14="http://schemas.microsoft.com/office/drawing/2010/main" xmlns="">
                <a:solidFill>
                  <a:srgbClr val="FFFFFF"/>
                </a:solidFill>
              </a14:hiddenFill>
            </a:ext>
          </a:extLst>
        </p:spPr>
        <p:txBody>
          <a:bodyPr wrap="none" anchor="ctr"/>
          <a:lstStyle/>
          <a:p>
            <a:endParaRPr lang="fil-PH"/>
          </a:p>
        </p:txBody>
      </p:sp>
      <p:sp>
        <p:nvSpPr>
          <p:cNvPr id="2104" name="Text Box 104"/>
          <p:cNvSpPr txBox="1">
            <a:spLocks noChangeArrowheads="1"/>
          </p:cNvSpPr>
          <p:nvPr/>
        </p:nvSpPr>
        <p:spPr bwMode="auto">
          <a:xfrm>
            <a:off x="4243916" y="4432698"/>
            <a:ext cx="287258" cy="27699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sz="1200"/>
              <a:t>B</a:t>
            </a:r>
          </a:p>
        </p:txBody>
      </p:sp>
      <p:sp>
        <p:nvSpPr>
          <p:cNvPr id="2105" name="AutoShape 105"/>
          <p:cNvSpPr>
            <a:spLocks noChangeArrowheads="1"/>
          </p:cNvSpPr>
          <p:nvPr/>
        </p:nvSpPr>
        <p:spPr bwMode="auto">
          <a:xfrm>
            <a:off x="675216" y="4787504"/>
            <a:ext cx="508000" cy="228600"/>
          </a:xfrm>
          <a:prstGeom prst="homePlate">
            <a:avLst>
              <a:gd name="adj" fmla="val 31250"/>
            </a:avLst>
          </a:prstGeom>
          <a:noFill/>
          <a:ln w="9525">
            <a:solidFill>
              <a:schemeClr val="tx1"/>
            </a:solidFill>
            <a:miter lim="800000"/>
            <a:headEnd/>
            <a:tailEnd/>
          </a:ln>
          <a:extLst>
            <a:ext uri="{909E8E84-426E-40DD-AFC4-6F175D3DCCD1}">
              <a14:hiddenFill xmlns:a14="http://schemas.microsoft.com/office/drawing/2010/main" xmlns="">
                <a:solidFill>
                  <a:srgbClr val="FFFFFF"/>
                </a:solidFill>
              </a14:hiddenFill>
            </a:ext>
          </a:extLst>
        </p:spPr>
        <p:txBody>
          <a:bodyPr wrap="none" anchor="ctr"/>
          <a:lstStyle/>
          <a:p>
            <a:endParaRPr lang="fil-PH"/>
          </a:p>
        </p:txBody>
      </p:sp>
      <p:sp>
        <p:nvSpPr>
          <p:cNvPr id="2106" name="Text Box 106"/>
          <p:cNvSpPr txBox="1">
            <a:spLocks noChangeArrowheads="1"/>
          </p:cNvSpPr>
          <p:nvPr/>
        </p:nvSpPr>
        <p:spPr bwMode="auto">
          <a:xfrm>
            <a:off x="704849" y="4806554"/>
            <a:ext cx="295274" cy="27699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sz="1200"/>
              <a:t>C</a:t>
            </a:r>
          </a:p>
        </p:txBody>
      </p:sp>
      <p:sp>
        <p:nvSpPr>
          <p:cNvPr id="2107" name="Text Box 107"/>
          <p:cNvSpPr txBox="1">
            <a:spLocks noChangeArrowheads="1"/>
          </p:cNvSpPr>
          <p:nvPr/>
        </p:nvSpPr>
        <p:spPr bwMode="auto">
          <a:xfrm>
            <a:off x="5486400" y="629469"/>
            <a:ext cx="2918042" cy="46166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r>
              <a:rPr lang="en-US" sz="1200" b="1" dirty="0"/>
              <a:t>FLOWCHART LICENSE TO OPERATE</a:t>
            </a:r>
          </a:p>
          <a:p>
            <a:pPr algn="ctr" eaLnBrk="1" hangingPunct="1"/>
            <a:r>
              <a:rPr lang="en-US" sz="1200" b="1" dirty="0"/>
              <a:t>Medical Device Establishment</a:t>
            </a:r>
          </a:p>
        </p:txBody>
      </p:sp>
      <p:sp>
        <p:nvSpPr>
          <p:cNvPr id="2135" name="Text Box 147"/>
          <p:cNvSpPr txBox="1">
            <a:spLocks noChangeArrowheads="1"/>
          </p:cNvSpPr>
          <p:nvPr/>
        </p:nvSpPr>
        <p:spPr bwMode="auto">
          <a:xfrm>
            <a:off x="1200149" y="3577829"/>
            <a:ext cx="3471333" cy="19883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r>
              <a:rPr lang="en-US" sz="1000">
                <a:solidFill>
                  <a:srgbClr val="000000"/>
                </a:solidFill>
              </a:rPr>
              <a:t>Reviews the Evaluation Report</a:t>
            </a:r>
            <a:endParaRPr lang="en-US" sz="1000"/>
          </a:p>
        </p:txBody>
      </p:sp>
      <p:sp>
        <p:nvSpPr>
          <p:cNvPr id="2136" name="Rectangle 148"/>
          <p:cNvSpPr>
            <a:spLocks noChangeArrowheads="1"/>
          </p:cNvSpPr>
          <p:nvPr/>
        </p:nvSpPr>
        <p:spPr bwMode="auto">
          <a:xfrm>
            <a:off x="1098550" y="3577829"/>
            <a:ext cx="3509433" cy="171450"/>
          </a:xfrm>
          <a:prstGeom prst="rect">
            <a:avLst/>
          </a:prstGeom>
          <a:noFill/>
          <a:ln w="9525">
            <a:solidFill>
              <a:srgbClr val="000000"/>
            </a:solidFill>
            <a:miter lim="800000"/>
            <a:headEnd/>
            <a:tailEnd/>
          </a:ln>
          <a:extLst>
            <a:ext uri="{909E8E84-426E-40DD-AFC4-6F175D3DCCD1}">
              <a14:hiddenFill xmlns:a14="http://schemas.microsoft.com/office/drawing/2010/main" xmlns="">
                <a:solidFill>
                  <a:srgbClr val="FFFFFF"/>
                </a:solidFill>
              </a14:hiddenFill>
            </a:ext>
          </a:extLst>
        </p:spPr>
        <p:txBody>
          <a:bodyPr anchor="ctr"/>
          <a:lstStyle/>
          <a:p>
            <a:endParaRPr lang="fil-PH"/>
          </a:p>
        </p:txBody>
      </p:sp>
      <p:sp>
        <p:nvSpPr>
          <p:cNvPr id="2137" name="Line 149"/>
          <p:cNvSpPr>
            <a:spLocks noChangeShapeType="1"/>
          </p:cNvSpPr>
          <p:nvPr/>
        </p:nvSpPr>
        <p:spPr bwMode="auto">
          <a:xfrm>
            <a:off x="2876549" y="3749279"/>
            <a:ext cx="0" cy="114300"/>
          </a:xfrm>
          <a:prstGeom prst="line">
            <a:avLst/>
          </a:prstGeom>
          <a:noFill/>
          <a:ln w="9525">
            <a:solidFill>
              <a:srgbClr val="000000"/>
            </a:solidFill>
            <a:round/>
            <a:headEnd/>
            <a:tailEnd type="triangle" w="med" len="med"/>
          </a:ln>
          <a:extLst>
            <a:ext uri="{909E8E84-426E-40DD-AFC4-6F175D3DCCD1}">
              <a14:hiddenFill xmlns:a14="http://schemas.microsoft.com/office/drawing/2010/main" xmlns="">
                <a:noFill/>
              </a14:hiddenFill>
            </a:ext>
          </a:extLst>
        </p:spPr>
        <p:txBody>
          <a:bodyPr/>
          <a:lstStyle/>
          <a:p>
            <a:endParaRPr lang="fil-PH"/>
          </a:p>
        </p:txBody>
      </p:sp>
      <p:sp>
        <p:nvSpPr>
          <p:cNvPr id="2139" name="Rectangle 151"/>
          <p:cNvSpPr>
            <a:spLocks noChangeArrowheads="1"/>
          </p:cNvSpPr>
          <p:nvPr/>
        </p:nvSpPr>
        <p:spPr bwMode="auto">
          <a:xfrm>
            <a:off x="1187450" y="1483519"/>
            <a:ext cx="3509433" cy="228600"/>
          </a:xfrm>
          <a:prstGeom prst="rect">
            <a:avLst/>
          </a:prstGeom>
          <a:noFill/>
          <a:ln w="9525">
            <a:solidFill>
              <a:srgbClr val="000000"/>
            </a:solidFill>
            <a:miter lim="800000"/>
            <a:headEnd/>
            <a:tailEnd/>
          </a:ln>
          <a:extLst>
            <a:ext uri="{909E8E84-426E-40DD-AFC4-6F175D3DCCD1}">
              <a14:hiddenFill xmlns:a14="http://schemas.microsoft.com/office/drawing/2010/main" xmlns="">
                <a:solidFill>
                  <a:srgbClr val="FFFFFF"/>
                </a:solidFill>
              </a14:hiddenFill>
            </a:ext>
          </a:extLst>
        </p:spPr>
        <p:txBody>
          <a:bodyPr anchor="ctr"/>
          <a:lstStyle/>
          <a:p>
            <a:pPr algn="ctr"/>
            <a:r>
              <a:rPr lang="en-US" sz="1000" dirty="0"/>
              <a:t>Receives application and assigns control number</a:t>
            </a:r>
          </a:p>
        </p:txBody>
      </p:sp>
      <p:sp>
        <p:nvSpPr>
          <p:cNvPr id="2140" name="Line 152"/>
          <p:cNvSpPr>
            <a:spLocks noChangeShapeType="1"/>
          </p:cNvSpPr>
          <p:nvPr/>
        </p:nvSpPr>
        <p:spPr bwMode="auto">
          <a:xfrm>
            <a:off x="2927349" y="2663429"/>
            <a:ext cx="0" cy="57150"/>
          </a:xfrm>
          <a:prstGeom prst="line">
            <a:avLst/>
          </a:prstGeom>
          <a:noFill/>
          <a:ln w="9525">
            <a:solidFill>
              <a:schemeClr val="tx1"/>
            </a:solidFill>
            <a:round/>
            <a:headEnd/>
            <a:tailEnd type="triangle" w="med" len="med"/>
          </a:ln>
          <a:extLst>
            <a:ext uri="{909E8E84-426E-40DD-AFC4-6F175D3DCCD1}">
              <a14:hiddenFill xmlns:a14="http://schemas.microsoft.com/office/drawing/2010/main" xmlns="">
                <a:noFill/>
              </a14:hiddenFill>
            </a:ext>
          </a:extLst>
        </p:spPr>
        <p:txBody>
          <a:bodyPr/>
          <a:lstStyle/>
          <a:p>
            <a:endParaRPr lang="fil-PH"/>
          </a:p>
        </p:txBody>
      </p:sp>
      <p:sp>
        <p:nvSpPr>
          <p:cNvPr id="2144" name="Rectangle 1"/>
          <p:cNvSpPr>
            <a:spLocks noChangeArrowheads="1"/>
          </p:cNvSpPr>
          <p:nvPr/>
        </p:nvSpPr>
        <p:spPr bwMode="auto">
          <a:xfrm>
            <a:off x="685800" y="832248"/>
            <a:ext cx="4572000" cy="33855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gn="ctr"/>
            <a:r>
              <a:rPr lang="en-US" sz="800">
                <a:solidFill>
                  <a:srgbClr val="000000"/>
                </a:solidFill>
              </a:rPr>
              <a:t>Applicant pays at the Cashier and Return the</a:t>
            </a:r>
          </a:p>
          <a:p>
            <a:pPr algn="ctr"/>
            <a:r>
              <a:rPr lang="en-US" sz="800">
                <a:solidFill>
                  <a:srgbClr val="000000"/>
                </a:solidFill>
              </a:rPr>
              <a:t> Order of Payment at the BHDT</a:t>
            </a:r>
            <a:endParaRPr lang="en-US" sz="800"/>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101"/>
          <p:cNvSpPr>
            <a:spLocks noChangeArrowheads="1"/>
          </p:cNvSpPr>
          <p:nvPr/>
        </p:nvSpPr>
        <p:spPr bwMode="auto">
          <a:xfrm>
            <a:off x="916517" y="1"/>
            <a:ext cx="38472" cy="18466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0" tIns="0" rIns="0" bIns="0">
            <a:spAutoFit/>
          </a:bodyPr>
          <a:lstStyle/>
          <a:p>
            <a:r>
              <a:rPr lang="en-US" sz="1200">
                <a:solidFill>
                  <a:srgbClr val="000000"/>
                </a:solidFill>
                <a:latin typeface="Times New Roman" pitchFamily="18" charset="0"/>
              </a:rPr>
              <a:t> </a:t>
            </a:r>
            <a:endParaRPr lang="en-US"/>
          </a:p>
        </p:txBody>
      </p:sp>
      <p:sp>
        <p:nvSpPr>
          <p:cNvPr id="3076" name="Rectangle 106"/>
          <p:cNvSpPr>
            <a:spLocks noChangeArrowheads="1"/>
          </p:cNvSpPr>
          <p:nvPr/>
        </p:nvSpPr>
        <p:spPr bwMode="auto">
          <a:xfrm>
            <a:off x="2076451" y="734616"/>
            <a:ext cx="8467" cy="4763"/>
          </a:xfrm>
          <a:prstGeom prst="rect">
            <a:avLst/>
          </a:prstGeom>
          <a:solidFill>
            <a:srgbClr val="0000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lstStyle/>
          <a:p>
            <a:endParaRPr lang="fil-PH"/>
          </a:p>
        </p:txBody>
      </p:sp>
      <p:sp>
        <p:nvSpPr>
          <p:cNvPr id="3077" name="Rectangle 107"/>
          <p:cNvSpPr>
            <a:spLocks noChangeArrowheads="1"/>
          </p:cNvSpPr>
          <p:nvPr/>
        </p:nvSpPr>
        <p:spPr bwMode="auto">
          <a:xfrm>
            <a:off x="2076451" y="734616"/>
            <a:ext cx="8467" cy="4763"/>
          </a:xfrm>
          <a:prstGeom prst="rect">
            <a:avLst/>
          </a:prstGeom>
          <a:solidFill>
            <a:srgbClr val="0000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lstStyle/>
          <a:p>
            <a:endParaRPr lang="fil-PH"/>
          </a:p>
        </p:txBody>
      </p:sp>
      <p:sp>
        <p:nvSpPr>
          <p:cNvPr id="118" name="Rectangle 117"/>
          <p:cNvSpPr/>
          <p:nvPr/>
        </p:nvSpPr>
        <p:spPr bwMode="auto">
          <a:xfrm>
            <a:off x="304800" y="228600"/>
            <a:ext cx="8382000" cy="6400800"/>
          </a:xfrm>
          <a:prstGeom prst="rect">
            <a:avLst/>
          </a:prstGeom>
          <a:solidFill>
            <a:schemeClr val="accent4">
              <a:lumMod val="60000"/>
              <a:lumOff val="40000"/>
            </a:schemeClr>
          </a:solidFill>
          <a:scene3d>
            <a:camera prst="orthographicFront" fov="0">
              <a:rot lat="0" lon="0" rev="0"/>
            </a:camera>
            <a:lightRig rig="soft" dir="tl">
              <a:rot lat="0" lon="0" rev="20100000"/>
            </a:lightRig>
          </a:scene3d>
          <a:sp3d>
            <a:bevelT w="50800" h="50800"/>
          </a:sp3d>
        </p:spPr>
        <p:style>
          <a:lnRef idx="0">
            <a:schemeClr val="accent3"/>
          </a:lnRef>
          <a:fillRef idx="3">
            <a:schemeClr val="accent3"/>
          </a:fillRef>
          <a:effectRef idx="3">
            <a:schemeClr val="accent3"/>
          </a:effectRef>
          <a:fontRef idx="minor">
            <a:schemeClr val="lt1"/>
          </a:fontRef>
        </p:style>
        <p:txBody>
          <a:bodyPr anchor="ctr">
            <a:scene3d>
              <a:camera prst="orthographicFront"/>
              <a:lightRig rig="flat" dir="tl">
                <a:rot lat="0" lon="0" rev="6600000"/>
              </a:lightRig>
            </a:scene3d>
            <a:sp3d extrusionH="25400" contourW="8890">
              <a:bevelT w="38100" h="31750"/>
              <a:contourClr>
                <a:schemeClr val="accent2">
                  <a:shade val="75000"/>
                </a:schemeClr>
              </a:contourClr>
            </a:sp3d>
          </a:bodyPr>
          <a:lstStyle/>
          <a:p>
            <a:pPr marL="88900" indent="-28575" algn="ctr" fontAlgn="auto">
              <a:spcAft>
                <a:spcPts val="0"/>
              </a:spcAft>
              <a:buFont typeface="Arial" pitchFamily="34" charset="0"/>
              <a:buNone/>
              <a:defRPr/>
            </a:pPr>
            <a:endParaRPr lang="en-US" b="1" dirty="0">
              <a:ln w="11430"/>
              <a:solidFill>
                <a:srgbClr val="000000"/>
              </a:solidFill>
              <a:effectLst>
                <a:outerShdw blurRad="50800" dist="39000" dir="5460000" algn="tl">
                  <a:srgbClr val="000000">
                    <a:alpha val="38000"/>
                  </a:srgbClr>
                </a:outerShdw>
              </a:effectLst>
            </a:endParaRPr>
          </a:p>
        </p:txBody>
      </p:sp>
      <p:sp>
        <p:nvSpPr>
          <p:cNvPr id="3078" name="Rectangle 109"/>
          <p:cNvSpPr>
            <a:spLocks noChangeArrowheads="1"/>
          </p:cNvSpPr>
          <p:nvPr/>
        </p:nvSpPr>
        <p:spPr bwMode="auto">
          <a:xfrm>
            <a:off x="3744384" y="129778"/>
            <a:ext cx="8467" cy="4763"/>
          </a:xfrm>
          <a:prstGeom prst="rect">
            <a:avLst/>
          </a:prstGeom>
          <a:solidFill>
            <a:srgbClr val="0000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lstStyle/>
          <a:p>
            <a:endParaRPr lang="fil-PH"/>
          </a:p>
        </p:txBody>
      </p:sp>
      <p:sp>
        <p:nvSpPr>
          <p:cNvPr id="3081" name="Rectangle 114"/>
          <p:cNvSpPr>
            <a:spLocks noChangeArrowheads="1"/>
          </p:cNvSpPr>
          <p:nvPr/>
        </p:nvSpPr>
        <p:spPr bwMode="auto">
          <a:xfrm>
            <a:off x="3321051" y="758428"/>
            <a:ext cx="8467" cy="109538"/>
          </a:xfrm>
          <a:prstGeom prst="rect">
            <a:avLst/>
          </a:prstGeom>
          <a:solidFill>
            <a:srgbClr val="0000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lstStyle/>
          <a:p>
            <a:endParaRPr lang="fil-PH"/>
          </a:p>
        </p:txBody>
      </p:sp>
      <p:sp>
        <p:nvSpPr>
          <p:cNvPr id="3083" name="Rectangle 173"/>
          <p:cNvSpPr>
            <a:spLocks noChangeArrowheads="1"/>
          </p:cNvSpPr>
          <p:nvPr/>
        </p:nvSpPr>
        <p:spPr bwMode="auto">
          <a:xfrm>
            <a:off x="3744384" y="244078"/>
            <a:ext cx="8467" cy="4763"/>
          </a:xfrm>
          <a:prstGeom prst="rect">
            <a:avLst/>
          </a:prstGeom>
          <a:solidFill>
            <a:srgbClr val="0000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lstStyle/>
          <a:p>
            <a:endParaRPr lang="fil-PH"/>
          </a:p>
        </p:txBody>
      </p:sp>
      <p:sp>
        <p:nvSpPr>
          <p:cNvPr id="3085" name="Rectangle 177"/>
          <p:cNvSpPr>
            <a:spLocks noChangeArrowheads="1"/>
          </p:cNvSpPr>
          <p:nvPr/>
        </p:nvSpPr>
        <p:spPr bwMode="auto">
          <a:xfrm>
            <a:off x="2076451" y="5726906"/>
            <a:ext cx="8467" cy="4763"/>
          </a:xfrm>
          <a:prstGeom prst="rect">
            <a:avLst/>
          </a:prstGeom>
          <a:solidFill>
            <a:srgbClr val="0000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lstStyle/>
          <a:p>
            <a:endParaRPr lang="fil-PH"/>
          </a:p>
        </p:txBody>
      </p:sp>
      <p:sp>
        <p:nvSpPr>
          <p:cNvPr id="3086" name="Rectangle 178"/>
          <p:cNvSpPr>
            <a:spLocks noChangeArrowheads="1"/>
          </p:cNvSpPr>
          <p:nvPr/>
        </p:nvSpPr>
        <p:spPr bwMode="auto">
          <a:xfrm>
            <a:off x="2076451" y="5726906"/>
            <a:ext cx="8467" cy="4763"/>
          </a:xfrm>
          <a:prstGeom prst="rect">
            <a:avLst/>
          </a:prstGeom>
          <a:solidFill>
            <a:srgbClr val="0000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lstStyle/>
          <a:p>
            <a:endParaRPr lang="fil-PH"/>
          </a:p>
        </p:txBody>
      </p:sp>
      <p:sp>
        <p:nvSpPr>
          <p:cNvPr id="3087" name="Rectangle 181"/>
          <p:cNvSpPr>
            <a:spLocks noChangeArrowheads="1"/>
          </p:cNvSpPr>
          <p:nvPr/>
        </p:nvSpPr>
        <p:spPr bwMode="auto">
          <a:xfrm>
            <a:off x="4146551" y="5843587"/>
            <a:ext cx="8467" cy="4763"/>
          </a:xfrm>
          <a:prstGeom prst="rect">
            <a:avLst/>
          </a:prstGeom>
          <a:solidFill>
            <a:srgbClr val="0000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lstStyle/>
          <a:p>
            <a:endParaRPr lang="fil-PH"/>
          </a:p>
        </p:txBody>
      </p:sp>
      <p:sp>
        <p:nvSpPr>
          <p:cNvPr id="3090" name="Line 298"/>
          <p:cNvSpPr>
            <a:spLocks noChangeShapeType="1"/>
          </p:cNvSpPr>
          <p:nvPr/>
        </p:nvSpPr>
        <p:spPr bwMode="auto">
          <a:xfrm>
            <a:off x="2451100" y="2433638"/>
            <a:ext cx="0" cy="114300"/>
          </a:xfrm>
          <a:prstGeom prst="line">
            <a:avLst/>
          </a:prstGeom>
          <a:noFill/>
          <a:ln w="9525">
            <a:solidFill>
              <a:srgbClr val="000000"/>
            </a:solidFill>
            <a:round/>
            <a:headEnd/>
            <a:tailEnd type="triangle" w="med" len="med"/>
          </a:ln>
          <a:extLst>
            <a:ext uri="{909E8E84-426E-40DD-AFC4-6F175D3DCCD1}">
              <a14:hiddenFill xmlns:a14="http://schemas.microsoft.com/office/drawing/2010/main" xmlns="">
                <a:noFill/>
              </a14:hiddenFill>
            </a:ext>
          </a:extLst>
        </p:spPr>
        <p:txBody>
          <a:bodyPr/>
          <a:lstStyle/>
          <a:p>
            <a:endParaRPr lang="fil-PH"/>
          </a:p>
        </p:txBody>
      </p:sp>
      <p:sp>
        <p:nvSpPr>
          <p:cNvPr id="3091" name="Text Box 299"/>
          <p:cNvSpPr txBox="1">
            <a:spLocks noChangeArrowheads="1"/>
          </p:cNvSpPr>
          <p:nvPr/>
        </p:nvSpPr>
        <p:spPr bwMode="auto">
          <a:xfrm>
            <a:off x="706967" y="1303735"/>
            <a:ext cx="3496733" cy="29765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r>
              <a:rPr lang="en-US" sz="1000">
                <a:solidFill>
                  <a:srgbClr val="000000"/>
                </a:solidFill>
              </a:rPr>
              <a:t>Prepares the Notice of Deficiency</a:t>
            </a:r>
            <a:endParaRPr lang="en-US"/>
          </a:p>
        </p:txBody>
      </p:sp>
      <p:sp>
        <p:nvSpPr>
          <p:cNvPr id="3092" name="Text Box 300"/>
          <p:cNvSpPr txBox="1">
            <a:spLocks noChangeArrowheads="1"/>
          </p:cNvSpPr>
          <p:nvPr/>
        </p:nvSpPr>
        <p:spPr bwMode="auto">
          <a:xfrm>
            <a:off x="783167" y="1741885"/>
            <a:ext cx="3378200" cy="29765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r>
              <a:rPr lang="en-US" sz="1000">
                <a:solidFill>
                  <a:srgbClr val="000000"/>
                </a:solidFill>
              </a:rPr>
              <a:t>Approves the Notice of Deficiency</a:t>
            </a:r>
            <a:endParaRPr lang="en-US"/>
          </a:p>
        </p:txBody>
      </p:sp>
      <p:sp>
        <p:nvSpPr>
          <p:cNvPr id="3093" name="Rectangle 301"/>
          <p:cNvSpPr>
            <a:spLocks noChangeArrowheads="1"/>
          </p:cNvSpPr>
          <p:nvPr/>
        </p:nvSpPr>
        <p:spPr bwMode="auto">
          <a:xfrm>
            <a:off x="711201" y="1308498"/>
            <a:ext cx="3492500" cy="307181"/>
          </a:xfrm>
          <a:prstGeom prst="rect">
            <a:avLst/>
          </a:prstGeom>
          <a:noFill/>
          <a:ln w="9525">
            <a:solidFill>
              <a:srgbClr val="000000"/>
            </a:solidFill>
            <a:miter lim="800000"/>
            <a:headEnd/>
            <a:tailEnd/>
          </a:ln>
          <a:extLst>
            <a:ext uri="{909E8E84-426E-40DD-AFC4-6F175D3DCCD1}">
              <a14:hiddenFill xmlns:a14="http://schemas.microsoft.com/office/drawing/2010/main" xmlns="">
                <a:solidFill>
                  <a:srgbClr val="FFFFFF"/>
                </a:solidFill>
              </a14:hiddenFill>
            </a:ext>
          </a:extLst>
        </p:spPr>
        <p:txBody>
          <a:bodyPr anchor="ctr"/>
          <a:lstStyle/>
          <a:p>
            <a:endParaRPr lang="fil-PH"/>
          </a:p>
        </p:txBody>
      </p:sp>
      <p:sp>
        <p:nvSpPr>
          <p:cNvPr id="3094" name="Line 302"/>
          <p:cNvSpPr>
            <a:spLocks noChangeShapeType="1"/>
          </p:cNvSpPr>
          <p:nvPr/>
        </p:nvSpPr>
        <p:spPr bwMode="auto">
          <a:xfrm>
            <a:off x="2472267" y="1610916"/>
            <a:ext cx="0" cy="114300"/>
          </a:xfrm>
          <a:prstGeom prst="line">
            <a:avLst/>
          </a:prstGeom>
          <a:noFill/>
          <a:ln w="9525">
            <a:solidFill>
              <a:srgbClr val="000000"/>
            </a:solidFill>
            <a:round/>
            <a:headEnd/>
            <a:tailEnd type="triangle" w="med" len="med"/>
          </a:ln>
          <a:extLst>
            <a:ext uri="{909E8E84-426E-40DD-AFC4-6F175D3DCCD1}">
              <a14:hiddenFill xmlns:a14="http://schemas.microsoft.com/office/drawing/2010/main" xmlns="">
                <a:noFill/>
              </a14:hiddenFill>
            </a:ext>
          </a:extLst>
        </p:spPr>
        <p:txBody>
          <a:bodyPr/>
          <a:lstStyle/>
          <a:p>
            <a:endParaRPr lang="fil-PH"/>
          </a:p>
        </p:txBody>
      </p:sp>
      <p:sp>
        <p:nvSpPr>
          <p:cNvPr id="3095" name="Rectangle 303"/>
          <p:cNvSpPr>
            <a:spLocks noChangeArrowheads="1"/>
          </p:cNvSpPr>
          <p:nvPr/>
        </p:nvSpPr>
        <p:spPr bwMode="auto">
          <a:xfrm>
            <a:off x="728135" y="1732360"/>
            <a:ext cx="3509433" cy="292894"/>
          </a:xfrm>
          <a:prstGeom prst="rect">
            <a:avLst/>
          </a:prstGeom>
          <a:noFill/>
          <a:ln w="9525">
            <a:solidFill>
              <a:srgbClr val="000000"/>
            </a:solidFill>
            <a:miter lim="800000"/>
            <a:headEnd/>
            <a:tailEnd/>
          </a:ln>
          <a:extLst>
            <a:ext uri="{909E8E84-426E-40DD-AFC4-6F175D3DCCD1}">
              <a14:hiddenFill xmlns:a14="http://schemas.microsoft.com/office/drawing/2010/main" xmlns="">
                <a:solidFill>
                  <a:srgbClr val="FFFFFF"/>
                </a:solidFill>
              </a14:hiddenFill>
            </a:ext>
          </a:extLst>
        </p:spPr>
        <p:txBody>
          <a:bodyPr anchor="ctr"/>
          <a:lstStyle/>
          <a:p>
            <a:endParaRPr lang="fil-PH"/>
          </a:p>
        </p:txBody>
      </p:sp>
      <p:sp>
        <p:nvSpPr>
          <p:cNvPr id="3096" name="Rectangle 309"/>
          <p:cNvSpPr>
            <a:spLocks noChangeArrowheads="1"/>
          </p:cNvSpPr>
          <p:nvPr/>
        </p:nvSpPr>
        <p:spPr bwMode="auto">
          <a:xfrm>
            <a:off x="723901" y="2153841"/>
            <a:ext cx="3509433" cy="292894"/>
          </a:xfrm>
          <a:prstGeom prst="rect">
            <a:avLst/>
          </a:prstGeom>
          <a:noFill/>
          <a:ln w="9525">
            <a:solidFill>
              <a:srgbClr val="000000"/>
            </a:solidFill>
            <a:miter lim="800000"/>
            <a:headEnd/>
            <a:tailEnd/>
          </a:ln>
          <a:extLst>
            <a:ext uri="{909E8E84-426E-40DD-AFC4-6F175D3DCCD1}">
              <a14:hiddenFill xmlns:a14="http://schemas.microsoft.com/office/drawing/2010/main" xmlns="">
                <a:solidFill>
                  <a:srgbClr val="FFFFFF"/>
                </a:solidFill>
              </a14:hiddenFill>
            </a:ext>
          </a:extLst>
        </p:spPr>
        <p:txBody>
          <a:bodyPr anchor="ctr"/>
          <a:lstStyle/>
          <a:p>
            <a:endParaRPr lang="fil-PH"/>
          </a:p>
        </p:txBody>
      </p:sp>
      <p:sp>
        <p:nvSpPr>
          <p:cNvPr id="3097" name="Text Box 310"/>
          <p:cNvSpPr txBox="1">
            <a:spLocks noChangeArrowheads="1"/>
          </p:cNvSpPr>
          <p:nvPr/>
        </p:nvSpPr>
        <p:spPr bwMode="auto">
          <a:xfrm>
            <a:off x="1498600" y="2197894"/>
            <a:ext cx="2044149" cy="24622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sz="1000"/>
              <a:t>Mail/Fax the Notice of Deficiency</a:t>
            </a:r>
          </a:p>
        </p:txBody>
      </p:sp>
      <p:sp>
        <p:nvSpPr>
          <p:cNvPr id="3098" name="Line 311"/>
          <p:cNvSpPr>
            <a:spLocks noChangeShapeType="1"/>
          </p:cNvSpPr>
          <p:nvPr/>
        </p:nvSpPr>
        <p:spPr bwMode="auto">
          <a:xfrm>
            <a:off x="2468034" y="2027635"/>
            <a:ext cx="0" cy="114300"/>
          </a:xfrm>
          <a:prstGeom prst="line">
            <a:avLst/>
          </a:prstGeom>
          <a:noFill/>
          <a:ln w="9525">
            <a:solidFill>
              <a:srgbClr val="000000"/>
            </a:solidFill>
            <a:round/>
            <a:headEnd/>
            <a:tailEnd type="triangle" w="med" len="med"/>
          </a:ln>
          <a:extLst>
            <a:ext uri="{909E8E84-426E-40DD-AFC4-6F175D3DCCD1}">
              <a14:hiddenFill xmlns:a14="http://schemas.microsoft.com/office/drawing/2010/main" xmlns="">
                <a:noFill/>
              </a14:hiddenFill>
            </a:ext>
          </a:extLst>
        </p:spPr>
        <p:txBody>
          <a:bodyPr/>
          <a:lstStyle/>
          <a:p>
            <a:endParaRPr lang="fil-PH"/>
          </a:p>
        </p:txBody>
      </p:sp>
      <p:sp>
        <p:nvSpPr>
          <p:cNvPr id="3099" name="AutoShape 312"/>
          <p:cNvSpPr>
            <a:spLocks noChangeArrowheads="1"/>
          </p:cNvSpPr>
          <p:nvPr/>
        </p:nvSpPr>
        <p:spPr bwMode="auto">
          <a:xfrm>
            <a:off x="1964267" y="2566987"/>
            <a:ext cx="975784" cy="195263"/>
          </a:xfrm>
          <a:prstGeom prst="roundRect">
            <a:avLst>
              <a:gd name="adj" fmla="val 16667"/>
            </a:avLst>
          </a:prstGeom>
          <a:noFill/>
          <a:ln w="9525">
            <a:solidFill>
              <a:srgbClr val="000000"/>
            </a:solidFill>
            <a:round/>
            <a:headEnd/>
            <a:tailEnd/>
          </a:ln>
          <a:extLst>
            <a:ext uri="{909E8E84-426E-40DD-AFC4-6F175D3DCCD1}">
              <a14:hiddenFill xmlns:a14="http://schemas.microsoft.com/office/drawing/2010/main" xmlns="">
                <a:solidFill>
                  <a:srgbClr val="FFFFFF"/>
                </a:solidFill>
              </a14:hiddenFill>
            </a:ext>
          </a:extLst>
        </p:spPr>
        <p:txBody>
          <a:bodyPr anchor="ctr"/>
          <a:lstStyle/>
          <a:p>
            <a:pPr algn="ctr"/>
            <a:r>
              <a:rPr lang="en-US" sz="1000">
                <a:solidFill>
                  <a:srgbClr val="000000"/>
                </a:solidFill>
              </a:rPr>
              <a:t>End</a:t>
            </a:r>
            <a:endParaRPr lang="en-US"/>
          </a:p>
        </p:txBody>
      </p:sp>
      <p:sp>
        <p:nvSpPr>
          <p:cNvPr id="3100" name="Line 314"/>
          <p:cNvSpPr>
            <a:spLocks noChangeShapeType="1"/>
          </p:cNvSpPr>
          <p:nvPr/>
        </p:nvSpPr>
        <p:spPr bwMode="auto">
          <a:xfrm>
            <a:off x="2421468" y="1176338"/>
            <a:ext cx="12700" cy="127397"/>
          </a:xfrm>
          <a:prstGeom prst="line">
            <a:avLst/>
          </a:prstGeom>
          <a:noFill/>
          <a:ln w="9525">
            <a:solidFill>
              <a:schemeClr val="tx1"/>
            </a:solidFill>
            <a:round/>
            <a:headEnd/>
            <a:tailEnd type="triangle" w="med" len="med"/>
          </a:ln>
          <a:extLst>
            <a:ext uri="{909E8E84-426E-40DD-AFC4-6F175D3DCCD1}">
              <a14:hiddenFill xmlns:a14="http://schemas.microsoft.com/office/drawing/2010/main" xmlns="">
                <a:noFill/>
              </a14:hiddenFill>
            </a:ext>
          </a:extLst>
        </p:spPr>
        <p:txBody>
          <a:bodyPr/>
          <a:lstStyle/>
          <a:p>
            <a:endParaRPr lang="fil-PH"/>
          </a:p>
        </p:txBody>
      </p:sp>
      <p:grpSp>
        <p:nvGrpSpPr>
          <p:cNvPr id="3101" name="Group 319"/>
          <p:cNvGrpSpPr>
            <a:grpSpLocks/>
          </p:cNvGrpSpPr>
          <p:nvPr/>
        </p:nvGrpSpPr>
        <p:grpSpPr bwMode="auto">
          <a:xfrm>
            <a:off x="2023534" y="789385"/>
            <a:ext cx="618067" cy="400050"/>
            <a:chOff x="1148" y="419"/>
            <a:chExt cx="292" cy="336"/>
          </a:xfrm>
        </p:grpSpPr>
        <p:sp>
          <p:nvSpPr>
            <p:cNvPr id="3158" name="Text Box 306"/>
            <p:cNvSpPr txBox="1">
              <a:spLocks noChangeArrowheads="1"/>
            </p:cNvSpPr>
            <p:nvPr/>
          </p:nvSpPr>
          <p:spPr bwMode="auto">
            <a:xfrm>
              <a:off x="1148" y="528"/>
              <a:ext cx="87" cy="20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fil-PH" sz="1000"/>
            </a:p>
          </p:txBody>
        </p:sp>
        <p:sp>
          <p:nvSpPr>
            <p:cNvPr id="3159" name="AutoShape 315"/>
            <p:cNvSpPr>
              <a:spLocks noChangeArrowheads="1"/>
            </p:cNvSpPr>
            <p:nvPr/>
          </p:nvSpPr>
          <p:spPr bwMode="auto">
            <a:xfrm rot="5400000">
              <a:off x="1176" y="491"/>
              <a:ext cx="336" cy="192"/>
            </a:xfrm>
            <a:prstGeom prst="homePlate">
              <a:avLst>
                <a:gd name="adj" fmla="val 43750"/>
              </a:avLst>
            </a:prstGeom>
            <a:noFill/>
            <a:ln w="9525">
              <a:solidFill>
                <a:schemeClr val="tx1"/>
              </a:solidFill>
              <a:miter lim="800000"/>
              <a:headEnd/>
              <a:tailEnd/>
            </a:ln>
            <a:extLst>
              <a:ext uri="{909E8E84-426E-40DD-AFC4-6F175D3DCCD1}">
                <a14:hiddenFill xmlns:a14="http://schemas.microsoft.com/office/drawing/2010/main" xmlns="">
                  <a:solidFill>
                    <a:srgbClr val="FFFFFF"/>
                  </a:solidFill>
                </a14:hiddenFill>
              </a:ext>
            </a:extLst>
          </p:spPr>
          <p:txBody>
            <a:bodyPr wrap="none" anchor="ctr"/>
            <a:lstStyle/>
            <a:p>
              <a:endParaRPr lang="fil-PH"/>
            </a:p>
          </p:txBody>
        </p:sp>
        <p:sp>
          <p:nvSpPr>
            <p:cNvPr id="3160" name="Text Box 316"/>
            <p:cNvSpPr txBox="1">
              <a:spLocks noChangeArrowheads="1"/>
            </p:cNvSpPr>
            <p:nvPr/>
          </p:nvSpPr>
          <p:spPr bwMode="auto">
            <a:xfrm>
              <a:off x="1248" y="496"/>
              <a:ext cx="136" cy="23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sz="1200"/>
                <a:t>A</a:t>
              </a:r>
            </a:p>
          </p:txBody>
        </p:sp>
      </p:grpSp>
      <p:sp>
        <p:nvSpPr>
          <p:cNvPr id="3102" name="Line 376"/>
          <p:cNvSpPr>
            <a:spLocks noChangeShapeType="1"/>
          </p:cNvSpPr>
          <p:nvPr/>
        </p:nvSpPr>
        <p:spPr bwMode="auto">
          <a:xfrm>
            <a:off x="2641600" y="5819775"/>
            <a:ext cx="0" cy="114300"/>
          </a:xfrm>
          <a:prstGeom prst="line">
            <a:avLst/>
          </a:prstGeom>
          <a:noFill/>
          <a:ln w="9525">
            <a:solidFill>
              <a:srgbClr val="000000"/>
            </a:solidFill>
            <a:round/>
            <a:headEnd/>
            <a:tailEnd type="triangle" w="med" len="med"/>
          </a:ln>
          <a:extLst>
            <a:ext uri="{909E8E84-426E-40DD-AFC4-6F175D3DCCD1}">
              <a14:hiddenFill xmlns:a14="http://schemas.microsoft.com/office/drawing/2010/main" xmlns="">
                <a:noFill/>
              </a14:hiddenFill>
            </a:ext>
          </a:extLst>
        </p:spPr>
        <p:txBody>
          <a:bodyPr/>
          <a:lstStyle/>
          <a:p>
            <a:endParaRPr lang="fil-PH"/>
          </a:p>
        </p:txBody>
      </p:sp>
      <p:sp>
        <p:nvSpPr>
          <p:cNvPr id="3103" name="Text Box 377"/>
          <p:cNvSpPr txBox="1">
            <a:spLocks noChangeArrowheads="1"/>
          </p:cNvSpPr>
          <p:nvPr/>
        </p:nvSpPr>
        <p:spPr bwMode="auto">
          <a:xfrm>
            <a:off x="897467" y="3799285"/>
            <a:ext cx="3496733" cy="29765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r>
              <a:rPr lang="en-US" sz="1000">
                <a:solidFill>
                  <a:srgbClr val="000000"/>
                </a:solidFill>
              </a:rPr>
              <a:t>Prepares Department Personnel </a:t>
            </a:r>
          </a:p>
          <a:p>
            <a:pPr algn="ctr" eaLnBrk="1" hangingPunct="1"/>
            <a:r>
              <a:rPr lang="en-US" sz="1000">
                <a:solidFill>
                  <a:srgbClr val="000000"/>
                </a:solidFill>
              </a:rPr>
              <a:t>Order</a:t>
            </a:r>
            <a:endParaRPr lang="en-US"/>
          </a:p>
        </p:txBody>
      </p:sp>
      <p:sp>
        <p:nvSpPr>
          <p:cNvPr id="3104" name="Text Box 378"/>
          <p:cNvSpPr txBox="1">
            <a:spLocks noChangeArrowheads="1"/>
          </p:cNvSpPr>
          <p:nvPr/>
        </p:nvSpPr>
        <p:spPr bwMode="auto">
          <a:xfrm>
            <a:off x="973667" y="4237435"/>
            <a:ext cx="3378200" cy="29765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r>
              <a:rPr lang="en-US" sz="1000">
                <a:solidFill>
                  <a:srgbClr val="000000"/>
                </a:solidFill>
              </a:rPr>
              <a:t>Conducts Inspection</a:t>
            </a:r>
            <a:endParaRPr lang="en-US"/>
          </a:p>
        </p:txBody>
      </p:sp>
      <p:sp>
        <p:nvSpPr>
          <p:cNvPr id="3105" name="Rectangle 379"/>
          <p:cNvSpPr>
            <a:spLocks noChangeArrowheads="1"/>
          </p:cNvSpPr>
          <p:nvPr/>
        </p:nvSpPr>
        <p:spPr bwMode="auto">
          <a:xfrm>
            <a:off x="901701" y="3804048"/>
            <a:ext cx="3492500" cy="307181"/>
          </a:xfrm>
          <a:prstGeom prst="rect">
            <a:avLst/>
          </a:prstGeom>
          <a:noFill/>
          <a:ln w="9525">
            <a:solidFill>
              <a:srgbClr val="000000"/>
            </a:solidFill>
            <a:miter lim="800000"/>
            <a:headEnd/>
            <a:tailEnd/>
          </a:ln>
          <a:extLst>
            <a:ext uri="{909E8E84-426E-40DD-AFC4-6F175D3DCCD1}">
              <a14:hiddenFill xmlns:a14="http://schemas.microsoft.com/office/drawing/2010/main" xmlns="">
                <a:solidFill>
                  <a:srgbClr val="FFFFFF"/>
                </a:solidFill>
              </a14:hiddenFill>
            </a:ext>
          </a:extLst>
        </p:spPr>
        <p:txBody>
          <a:bodyPr anchor="ctr"/>
          <a:lstStyle/>
          <a:p>
            <a:endParaRPr lang="fil-PH"/>
          </a:p>
        </p:txBody>
      </p:sp>
      <p:sp>
        <p:nvSpPr>
          <p:cNvPr id="3106" name="Line 380"/>
          <p:cNvSpPr>
            <a:spLocks noChangeShapeType="1"/>
          </p:cNvSpPr>
          <p:nvPr/>
        </p:nvSpPr>
        <p:spPr bwMode="auto">
          <a:xfrm>
            <a:off x="2662767" y="4106466"/>
            <a:ext cx="0" cy="114300"/>
          </a:xfrm>
          <a:prstGeom prst="line">
            <a:avLst/>
          </a:prstGeom>
          <a:noFill/>
          <a:ln w="9525">
            <a:solidFill>
              <a:srgbClr val="000000"/>
            </a:solidFill>
            <a:round/>
            <a:headEnd/>
            <a:tailEnd type="triangle" w="med" len="med"/>
          </a:ln>
          <a:extLst>
            <a:ext uri="{909E8E84-426E-40DD-AFC4-6F175D3DCCD1}">
              <a14:hiddenFill xmlns:a14="http://schemas.microsoft.com/office/drawing/2010/main" xmlns="">
                <a:noFill/>
              </a14:hiddenFill>
            </a:ext>
          </a:extLst>
        </p:spPr>
        <p:txBody>
          <a:bodyPr/>
          <a:lstStyle/>
          <a:p>
            <a:endParaRPr lang="fil-PH"/>
          </a:p>
        </p:txBody>
      </p:sp>
      <p:sp>
        <p:nvSpPr>
          <p:cNvPr id="3107" name="Rectangle 381"/>
          <p:cNvSpPr>
            <a:spLocks noChangeArrowheads="1"/>
          </p:cNvSpPr>
          <p:nvPr/>
        </p:nvSpPr>
        <p:spPr bwMode="auto">
          <a:xfrm>
            <a:off x="918635" y="4227910"/>
            <a:ext cx="3509433" cy="292894"/>
          </a:xfrm>
          <a:prstGeom prst="rect">
            <a:avLst/>
          </a:prstGeom>
          <a:noFill/>
          <a:ln w="9525">
            <a:solidFill>
              <a:srgbClr val="000000"/>
            </a:solidFill>
            <a:miter lim="800000"/>
            <a:headEnd/>
            <a:tailEnd/>
          </a:ln>
          <a:extLst>
            <a:ext uri="{909E8E84-426E-40DD-AFC4-6F175D3DCCD1}">
              <a14:hiddenFill xmlns:a14="http://schemas.microsoft.com/office/drawing/2010/main" xmlns="">
                <a:solidFill>
                  <a:srgbClr val="FFFFFF"/>
                </a:solidFill>
              </a14:hiddenFill>
            </a:ext>
          </a:extLst>
        </p:spPr>
        <p:txBody>
          <a:bodyPr anchor="ctr"/>
          <a:lstStyle/>
          <a:p>
            <a:endParaRPr lang="fil-PH"/>
          </a:p>
        </p:txBody>
      </p:sp>
      <p:sp>
        <p:nvSpPr>
          <p:cNvPr id="3108" name="Rectangle 382"/>
          <p:cNvSpPr>
            <a:spLocks noChangeArrowheads="1"/>
          </p:cNvSpPr>
          <p:nvPr/>
        </p:nvSpPr>
        <p:spPr bwMode="auto">
          <a:xfrm>
            <a:off x="914401" y="4649391"/>
            <a:ext cx="3509433" cy="292894"/>
          </a:xfrm>
          <a:prstGeom prst="rect">
            <a:avLst/>
          </a:prstGeom>
          <a:noFill/>
          <a:ln w="9525">
            <a:solidFill>
              <a:srgbClr val="000000"/>
            </a:solidFill>
            <a:miter lim="800000"/>
            <a:headEnd/>
            <a:tailEnd/>
          </a:ln>
          <a:extLst>
            <a:ext uri="{909E8E84-426E-40DD-AFC4-6F175D3DCCD1}">
              <a14:hiddenFill xmlns:a14="http://schemas.microsoft.com/office/drawing/2010/main" xmlns="">
                <a:solidFill>
                  <a:srgbClr val="FFFFFF"/>
                </a:solidFill>
              </a14:hiddenFill>
            </a:ext>
          </a:extLst>
        </p:spPr>
        <p:txBody>
          <a:bodyPr anchor="ctr"/>
          <a:lstStyle/>
          <a:p>
            <a:endParaRPr lang="fil-PH"/>
          </a:p>
        </p:txBody>
      </p:sp>
      <p:sp>
        <p:nvSpPr>
          <p:cNvPr id="3109" name="Text Box 383"/>
          <p:cNvSpPr txBox="1">
            <a:spLocks noChangeArrowheads="1"/>
          </p:cNvSpPr>
          <p:nvPr/>
        </p:nvSpPr>
        <p:spPr bwMode="auto">
          <a:xfrm>
            <a:off x="910167" y="4693444"/>
            <a:ext cx="2480166" cy="24622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sz="1000"/>
              <a:t>Prepares and Submits Inspection Report</a:t>
            </a:r>
          </a:p>
        </p:txBody>
      </p:sp>
      <p:sp>
        <p:nvSpPr>
          <p:cNvPr id="3110" name="Line 384"/>
          <p:cNvSpPr>
            <a:spLocks noChangeShapeType="1"/>
          </p:cNvSpPr>
          <p:nvPr/>
        </p:nvSpPr>
        <p:spPr bwMode="auto">
          <a:xfrm>
            <a:off x="2658534" y="4523185"/>
            <a:ext cx="0" cy="114300"/>
          </a:xfrm>
          <a:prstGeom prst="line">
            <a:avLst/>
          </a:prstGeom>
          <a:noFill/>
          <a:ln w="9525">
            <a:solidFill>
              <a:srgbClr val="000000"/>
            </a:solidFill>
            <a:round/>
            <a:headEnd/>
            <a:tailEnd type="triangle" w="med" len="med"/>
          </a:ln>
          <a:extLst>
            <a:ext uri="{909E8E84-426E-40DD-AFC4-6F175D3DCCD1}">
              <a14:hiddenFill xmlns:a14="http://schemas.microsoft.com/office/drawing/2010/main" xmlns="">
                <a:noFill/>
              </a14:hiddenFill>
            </a:ext>
          </a:extLst>
        </p:spPr>
        <p:txBody>
          <a:bodyPr/>
          <a:lstStyle/>
          <a:p>
            <a:endParaRPr lang="fil-PH"/>
          </a:p>
        </p:txBody>
      </p:sp>
      <p:sp>
        <p:nvSpPr>
          <p:cNvPr id="3111" name="Line 386"/>
          <p:cNvSpPr>
            <a:spLocks noChangeShapeType="1"/>
          </p:cNvSpPr>
          <p:nvPr/>
        </p:nvSpPr>
        <p:spPr bwMode="auto">
          <a:xfrm>
            <a:off x="2611968" y="3671888"/>
            <a:ext cx="12700" cy="127397"/>
          </a:xfrm>
          <a:prstGeom prst="line">
            <a:avLst/>
          </a:prstGeom>
          <a:noFill/>
          <a:ln w="9525">
            <a:solidFill>
              <a:schemeClr val="tx1"/>
            </a:solidFill>
            <a:round/>
            <a:headEnd/>
            <a:tailEnd type="triangle" w="med" len="med"/>
          </a:ln>
          <a:extLst>
            <a:ext uri="{909E8E84-426E-40DD-AFC4-6F175D3DCCD1}">
              <a14:hiddenFill xmlns:a14="http://schemas.microsoft.com/office/drawing/2010/main" xmlns="">
                <a:noFill/>
              </a14:hiddenFill>
            </a:ext>
          </a:extLst>
        </p:spPr>
        <p:txBody>
          <a:bodyPr/>
          <a:lstStyle/>
          <a:p>
            <a:endParaRPr lang="fil-PH"/>
          </a:p>
        </p:txBody>
      </p:sp>
      <p:grpSp>
        <p:nvGrpSpPr>
          <p:cNvPr id="3112" name="Group 387"/>
          <p:cNvGrpSpPr>
            <a:grpSpLocks/>
          </p:cNvGrpSpPr>
          <p:nvPr/>
        </p:nvGrpSpPr>
        <p:grpSpPr bwMode="auto">
          <a:xfrm>
            <a:off x="2214034" y="3284935"/>
            <a:ext cx="618067" cy="400050"/>
            <a:chOff x="1148" y="419"/>
            <a:chExt cx="292" cy="336"/>
          </a:xfrm>
        </p:grpSpPr>
        <p:sp>
          <p:nvSpPr>
            <p:cNvPr id="3155" name="Text Box 388"/>
            <p:cNvSpPr txBox="1">
              <a:spLocks noChangeArrowheads="1"/>
            </p:cNvSpPr>
            <p:nvPr/>
          </p:nvSpPr>
          <p:spPr bwMode="auto">
            <a:xfrm>
              <a:off x="1148" y="528"/>
              <a:ext cx="87" cy="20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fil-PH" sz="1000"/>
            </a:p>
          </p:txBody>
        </p:sp>
        <p:sp>
          <p:nvSpPr>
            <p:cNvPr id="3156" name="AutoShape 389"/>
            <p:cNvSpPr>
              <a:spLocks noChangeArrowheads="1"/>
            </p:cNvSpPr>
            <p:nvPr/>
          </p:nvSpPr>
          <p:spPr bwMode="auto">
            <a:xfrm rot="5400000">
              <a:off x="1176" y="491"/>
              <a:ext cx="336" cy="192"/>
            </a:xfrm>
            <a:prstGeom prst="homePlate">
              <a:avLst>
                <a:gd name="adj" fmla="val 43750"/>
              </a:avLst>
            </a:prstGeom>
            <a:noFill/>
            <a:ln w="9525">
              <a:solidFill>
                <a:schemeClr val="tx1"/>
              </a:solidFill>
              <a:miter lim="800000"/>
              <a:headEnd/>
              <a:tailEnd/>
            </a:ln>
            <a:extLst>
              <a:ext uri="{909E8E84-426E-40DD-AFC4-6F175D3DCCD1}">
                <a14:hiddenFill xmlns:a14="http://schemas.microsoft.com/office/drawing/2010/main" xmlns="">
                  <a:solidFill>
                    <a:srgbClr val="FFFFFF"/>
                  </a:solidFill>
                </a14:hiddenFill>
              </a:ext>
            </a:extLst>
          </p:spPr>
          <p:txBody>
            <a:bodyPr wrap="none" anchor="ctr"/>
            <a:lstStyle/>
            <a:p>
              <a:endParaRPr lang="fil-PH"/>
            </a:p>
          </p:txBody>
        </p:sp>
        <p:sp>
          <p:nvSpPr>
            <p:cNvPr id="3157" name="Text Box 390"/>
            <p:cNvSpPr txBox="1">
              <a:spLocks noChangeArrowheads="1"/>
            </p:cNvSpPr>
            <p:nvPr/>
          </p:nvSpPr>
          <p:spPr bwMode="auto">
            <a:xfrm>
              <a:off x="1248" y="496"/>
              <a:ext cx="136" cy="23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sz="1200"/>
                <a:t>B</a:t>
              </a:r>
            </a:p>
          </p:txBody>
        </p:sp>
      </p:grpSp>
      <p:sp>
        <p:nvSpPr>
          <p:cNvPr id="3113" name="Line 393"/>
          <p:cNvSpPr>
            <a:spLocks noChangeShapeType="1"/>
          </p:cNvSpPr>
          <p:nvPr/>
        </p:nvSpPr>
        <p:spPr bwMode="auto">
          <a:xfrm>
            <a:off x="2641600" y="4933950"/>
            <a:ext cx="0" cy="114300"/>
          </a:xfrm>
          <a:prstGeom prst="line">
            <a:avLst/>
          </a:prstGeom>
          <a:noFill/>
          <a:ln w="9525">
            <a:solidFill>
              <a:srgbClr val="000000"/>
            </a:solidFill>
            <a:round/>
            <a:headEnd/>
            <a:tailEnd type="triangle" w="med" len="med"/>
          </a:ln>
          <a:extLst>
            <a:ext uri="{909E8E84-426E-40DD-AFC4-6F175D3DCCD1}">
              <a14:hiddenFill xmlns:a14="http://schemas.microsoft.com/office/drawing/2010/main" xmlns="">
                <a:noFill/>
              </a14:hiddenFill>
            </a:ext>
          </a:extLst>
        </p:spPr>
        <p:txBody>
          <a:bodyPr/>
          <a:lstStyle/>
          <a:p>
            <a:endParaRPr lang="fil-PH"/>
          </a:p>
        </p:txBody>
      </p:sp>
      <p:sp>
        <p:nvSpPr>
          <p:cNvPr id="3114" name="AutoShape 397"/>
          <p:cNvSpPr>
            <a:spLocks noChangeArrowheads="1"/>
          </p:cNvSpPr>
          <p:nvPr/>
        </p:nvSpPr>
        <p:spPr bwMode="auto">
          <a:xfrm>
            <a:off x="1638301" y="5432823"/>
            <a:ext cx="2002367" cy="388144"/>
          </a:xfrm>
          <a:prstGeom prst="diamond">
            <a:avLst/>
          </a:prstGeom>
          <a:noFill/>
          <a:ln w="9525">
            <a:solidFill>
              <a:srgbClr val="000000"/>
            </a:solidFill>
            <a:miter lim="800000"/>
            <a:headEnd/>
            <a:tailEnd/>
          </a:ln>
          <a:extLst>
            <a:ext uri="{909E8E84-426E-40DD-AFC4-6F175D3DCCD1}">
              <a14:hiddenFill xmlns:a14="http://schemas.microsoft.com/office/drawing/2010/main" xmlns="">
                <a:solidFill>
                  <a:srgbClr val="FFFFFF"/>
                </a:solidFill>
              </a14:hiddenFill>
            </a:ext>
          </a:extLst>
        </p:spPr>
        <p:txBody>
          <a:bodyPr anchor="ctr"/>
          <a:lstStyle/>
          <a:p>
            <a:endParaRPr lang="fil-PH"/>
          </a:p>
        </p:txBody>
      </p:sp>
      <p:sp>
        <p:nvSpPr>
          <p:cNvPr id="3115" name="Text Box 398"/>
          <p:cNvSpPr txBox="1">
            <a:spLocks noChangeArrowheads="1"/>
          </p:cNvSpPr>
          <p:nvPr/>
        </p:nvSpPr>
        <p:spPr bwMode="auto">
          <a:xfrm>
            <a:off x="2226734" y="5514976"/>
            <a:ext cx="184731" cy="24622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fil-PH" sz="1000"/>
          </a:p>
        </p:txBody>
      </p:sp>
      <p:sp>
        <p:nvSpPr>
          <p:cNvPr id="3116" name="Text Box 399"/>
          <p:cNvSpPr txBox="1">
            <a:spLocks noChangeArrowheads="1"/>
          </p:cNvSpPr>
          <p:nvPr/>
        </p:nvSpPr>
        <p:spPr bwMode="auto">
          <a:xfrm>
            <a:off x="2129368" y="5465259"/>
            <a:ext cx="1200151" cy="29765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r>
              <a:rPr lang="en-US" sz="900" dirty="0">
                <a:solidFill>
                  <a:srgbClr val="000000"/>
                </a:solidFill>
              </a:rPr>
              <a:t>Requirements Complied?</a:t>
            </a:r>
            <a:endParaRPr lang="en-US" sz="900" dirty="0"/>
          </a:p>
        </p:txBody>
      </p:sp>
      <p:sp>
        <p:nvSpPr>
          <p:cNvPr id="3117" name="Line 400"/>
          <p:cNvSpPr>
            <a:spLocks noChangeShapeType="1"/>
          </p:cNvSpPr>
          <p:nvPr/>
        </p:nvSpPr>
        <p:spPr bwMode="auto">
          <a:xfrm>
            <a:off x="3670301" y="5623322"/>
            <a:ext cx="190500" cy="0"/>
          </a:xfrm>
          <a:prstGeom prst="line">
            <a:avLst/>
          </a:prstGeom>
          <a:noFill/>
          <a:ln w="9525">
            <a:solidFill>
              <a:schemeClr val="tx1"/>
            </a:solidFill>
            <a:round/>
            <a:headEnd/>
            <a:tailEnd type="triangle" w="med" len="med"/>
          </a:ln>
          <a:extLst>
            <a:ext uri="{909E8E84-426E-40DD-AFC4-6F175D3DCCD1}">
              <a14:hiddenFill xmlns:a14="http://schemas.microsoft.com/office/drawing/2010/main" xmlns="">
                <a:noFill/>
              </a14:hiddenFill>
            </a:ext>
          </a:extLst>
        </p:spPr>
        <p:txBody>
          <a:bodyPr/>
          <a:lstStyle/>
          <a:p>
            <a:endParaRPr lang="fil-PH"/>
          </a:p>
        </p:txBody>
      </p:sp>
      <p:sp>
        <p:nvSpPr>
          <p:cNvPr id="3118" name="AutoShape 402"/>
          <p:cNvSpPr>
            <a:spLocks noChangeArrowheads="1"/>
          </p:cNvSpPr>
          <p:nvPr/>
        </p:nvSpPr>
        <p:spPr bwMode="auto">
          <a:xfrm>
            <a:off x="3860800" y="5509022"/>
            <a:ext cx="711200" cy="228600"/>
          </a:xfrm>
          <a:prstGeom prst="homePlate">
            <a:avLst>
              <a:gd name="adj" fmla="val 43750"/>
            </a:avLst>
          </a:prstGeom>
          <a:noFill/>
          <a:ln w="9525">
            <a:solidFill>
              <a:schemeClr val="tx1"/>
            </a:solidFill>
            <a:miter lim="800000"/>
            <a:headEnd/>
            <a:tailEnd/>
          </a:ln>
          <a:extLst>
            <a:ext uri="{909E8E84-426E-40DD-AFC4-6F175D3DCCD1}">
              <a14:hiddenFill xmlns:a14="http://schemas.microsoft.com/office/drawing/2010/main" xmlns="">
                <a:solidFill>
                  <a:srgbClr val="FFFFFF"/>
                </a:solidFill>
              </a14:hiddenFill>
            </a:ext>
          </a:extLst>
        </p:spPr>
        <p:txBody>
          <a:bodyPr wrap="none" anchor="ctr"/>
          <a:lstStyle/>
          <a:p>
            <a:endParaRPr lang="fil-PH"/>
          </a:p>
        </p:txBody>
      </p:sp>
      <p:sp>
        <p:nvSpPr>
          <p:cNvPr id="3119" name="Text Box 403"/>
          <p:cNvSpPr txBox="1">
            <a:spLocks noChangeArrowheads="1"/>
          </p:cNvSpPr>
          <p:nvPr/>
        </p:nvSpPr>
        <p:spPr bwMode="auto">
          <a:xfrm>
            <a:off x="3958167" y="5514975"/>
            <a:ext cx="295274" cy="27699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sz="1200"/>
              <a:t>D</a:t>
            </a:r>
          </a:p>
        </p:txBody>
      </p:sp>
      <p:sp>
        <p:nvSpPr>
          <p:cNvPr id="3120" name="Text Box 404"/>
          <p:cNvSpPr txBox="1">
            <a:spLocks noChangeArrowheads="1"/>
          </p:cNvSpPr>
          <p:nvPr/>
        </p:nvSpPr>
        <p:spPr bwMode="auto">
          <a:xfrm>
            <a:off x="3500967" y="5400675"/>
            <a:ext cx="295274" cy="27699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sz="1200" b="1"/>
              <a:t>N</a:t>
            </a:r>
          </a:p>
        </p:txBody>
      </p:sp>
      <p:sp>
        <p:nvSpPr>
          <p:cNvPr id="3121" name="Rectangle 405"/>
          <p:cNvSpPr>
            <a:spLocks noChangeArrowheads="1"/>
          </p:cNvSpPr>
          <p:nvPr/>
        </p:nvSpPr>
        <p:spPr bwMode="auto">
          <a:xfrm>
            <a:off x="897468" y="5049441"/>
            <a:ext cx="3509433" cy="292894"/>
          </a:xfrm>
          <a:prstGeom prst="rect">
            <a:avLst/>
          </a:prstGeom>
          <a:noFill/>
          <a:ln w="9525">
            <a:solidFill>
              <a:srgbClr val="000000"/>
            </a:solidFill>
            <a:miter lim="800000"/>
            <a:headEnd/>
            <a:tailEnd/>
          </a:ln>
          <a:extLst>
            <a:ext uri="{909E8E84-426E-40DD-AFC4-6F175D3DCCD1}">
              <a14:hiddenFill xmlns:a14="http://schemas.microsoft.com/office/drawing/2010/main" xmlns="">
                <a:solidFill>
                  <a:srgbClr val="FFFFFF"/>
                </a:solidFill>
              </a14:hiddenFill>
            </a:ext>
          </a:extLst>
        </p:spPr>
        <p:txBody>
          <a:bodyPr anchor="ctr"/>
          <a:lstStyle/>
          <a:p>
            <a:endParaRPr lang="fil-PH"/>
          </a:p>
        </p:txBody>
      </p:sp>
      <p:sp>
        <p:nvSpPr>
          <p:cNvPr id="3122" name="Text Box 406"/>
          <p:cNvSpPr txBox="1">
            <a:spLocks noChangeArrowheads="1"/>
          </p:cNvSpPr>
          <p:nvPr/>
        </p:nvSpPr>
        <p:spPr bwMode="auto">
          <a:xfrm>
            <a:off x="1405468" y="5093494"/>
            <a:ext cx="1914307" cy="24622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sz="1000"/>
              <a:t>Reviews the Inspection Report</a:t>
            </a:r>
          </a:p>
        </p:txBody>
      </p:sp>
      <p:sp>
        <p:nvSpPr>
          <p:cNvPr id="3123" name="Line 407"/>
          <p:cNvSpPr>
            <a:spLocks noChangeShapeType="1"/>
          </p:cNvSpPr>
          <p:nvPr/>
        </p:nvSpPr>
        <p:spPr bwMode="auto">
          <a:xfrm>
            <a:off x="2624667" y="5334000"/>
            <a:ext cx="0" cy="114300"/>
          </a:xfrm>
          <a:prstGeom prst="line">
            <a:avLst/>
          </a:prstGeom>
          <a:noFill/>
          <a:ln w="9525">
            <a:solidFill>
              <a:srgbClr val="000000"/>
            </a:solidFill>
            <a:round/>
            <a:headEnd/>
            <a:tailEnd type="triangle" w="med" len="med"/>
          </a:ln>
          <a:extLst>
            <a:ext uri="{909E8E84-426E-40DD-AFC4-6F175D3DCCD1}">
              <a14:hiddenFill xmlns:a14="http://schemas.microsoft.com/office/drawing/2010/main" xmlns="">
                <a:noFill/>
              </a14:hiddenFill>
            </a:ext>
          </a:extLst>
        </p:spPr>
        <p:txBody>
          <a:bodyPr/>
          <a:lstStyle/>
          <a:p>
            <a:endParaRPr lang="fil-PH"/>
          </a:p>
        </p:txBody>
      </p:sp>
      <p:grpSp>
        <p:nvGrpSpPr>
          <p:cNvPr id="3124" name="Group 408"/>
          <p:cNvGrpSpPr>
            <a:grpSpLocks/>
          </p:cNvGrpSpPr>
          <p:nvPr/>
        </p:nvGrpSpPr>
        <p:grpSpPr bwMode="auto">
          <a:xfrm>
            <a:off x="2269067" y="5943600"/>
            <a:ext cx="618067" cy="400050"/>
            <a:chOff x="1148" y="419"/>
            <a:chExt cx="292" cy="336"/>
          </a:xfrm>
        </p:grpSpPr>
        <p:sp>
          <p:nvSpPr>
            <p:cNvPr id="3152" name="Text Box 409"/>
            <p:cNvSpPr txBox="1">
              <a:spLocks noChangeArrowheads="1"/>
            </p:cNvSpPr>
            <p:nvPr/>
          </p:nvSpPr>
          <p:spPr bwMode="auto">
            <a:xfrm>
              <a:off x="1148" y="528"/>
              <a:ext cx="87" cy="20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fil-PH" sz="1000"/>
            </a:p>
          </p:txBody>
        </p:sp>
        <p:sp>
          <p:nvSpPr>
            <p:cNvPr id="3153" name="AutoShape 410"/>
            <p:cNvSpPr>
              <a:spLocks noChangeArrowheads="1"/>
            </p:cNvSpPr>
            <p:nvPr/>
          </p:nvSpPr>
          <p:spPr bwMode="auto">
            <a:xfrm rot="5400000">
              <a:off x="1176" y="491"/>
              <a:ext cx="336" cy="192"/>
            </a:xfrm>
            <a:prstGeom prst="homePlate">
              <a:avLst>
                <a:gd name="adj" fmla="val 43750"/>
              </a:avLst>
            </a:prstGeom>
            <a:noFill/>
            <a:ln w="9525">
              <a:solidFill>
                <a:schemeClr val="tx1"/>
              </a:solidFill>
              <a:miter lim="800000"/>
              <a:headEnd/>
              <a:tailEnd/>
            </a:ln>
            <a:extLst>
              <a:ext uri="{909E8E84-426E-40DD-AFC4-6F175D3DCCD1}">
                <a14:hiddenFill xmlns:a14="http://schemas.microsoft.com/office/drawing/2010/main" xmlns="">
                  <a:solidFill>
                    <a:srgbClr val="FFFFFF"/>
                  </a:solidFill>
                </a14:hiddenFill>
              </a:ext>
            </a:extLst>
          </p:spPr>
          <p:txBody>
            <a:bodyPr wrap="none" anchor="ctr"/>
            <a:lstStyle/>
            <a:p>
              <a:endParaRPr lang="fil-PH"/>
            </a:p>
          </p:txBody>
        </p:sp>
        <p:sp>
          <p:nvSpPr>
            <p:cNvPr id="3154" name="Text Box 411"/>
            <p:cNvSpPr txBox="1">
              <a:spLocks noChangeArrowheads="1"/>
            </p:cNvSpPr>
            <p:nvPr/>
          </p:nvSpPr>
          <p:spPr bwMode="auto">
            <a:xfrm>
              <a:off x="1248" y="496"/>
              <a:ext cx="139" cy="23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sz="1200"/>
                <a:t>C</a:t>
              </a:r>
            </a:p>
          </p:txBody>
        </p:sp>
      </p:grpSp>
      <p:sp>
        <p:nvSpPr>
          <p:cNvPr id="3125" name="Text Box 412"/>
          <p:cNvSpPr txBox="1">
            <a:spLocks noChangeArrowheads="1"/>
          </p:cNvSpPr>
          <p:nvPr/>
        </p:nvSpPr>
        <p:spPr bwMode="auto">
          <a:xfrm>
            <a:off x="2095500" y="5759054"/>
            <a:ext cx="287258" cy="27699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sz="1200" b="1"/>
              <a:t>Y</a:t>
            </a:r>
          </a:p>
        </p:txBody>
      </p:sp>
      <p:sp>
        <p:nvSpPr>
          <p:cNvPr id="89" name="Text Box 4"/>
          <p:cNvSpPr txBox="1">
            <a:spLocks noChangeArrowheads="1"/>
          </p:cNvSpPr>
          <p:nvPr/>
        </p:nvSpPr>
        <p:spPr bwMode="auto">
          <a:xfrm>
            <a:off x="4944534" y="1176338"/>
            <a:ext cx="3471333" cy="18335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r>
              <a:rPr lang="en-US" sz="1000">
                <a:solidFill>
                  <a:srgbClr val="000000"/>
                </a:solidFill>
              </a:rPr>
              <a:t>Submits Compliance to Deficiencies</a:t>
            </a:r>
            <a:endParaRPr lang="en-US" sz="1000"/>
          </a:p>
        </p:txBody>
      </p:sp>
      <p:sp>
        <p:nvSpPr>
          <p:cNvPr id="90" name="Text Box 5"/>
          <p:cNvSpPr txBox="1">
            <a:spLocks noChangeArrowheads="1"/>
          </p:cNvSpPr>
          <p:nvPr/>
        </p:nvSpPr>
        <p:spPr bwMode="auto">
          <a:xfrm>
            <a:off x="4991101" y="3290888"/>
            <a:ext cx="3433233" cy="29765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r>
              <a:rPr lang="en-US" sz="1000">
                <a:solidFill>
                  <a:srgbClr val="000000"/>
                </a:solidFill>
              </a:rPr>
              <a:t>Release approved LTO</a:t>
            </a:r>
            <a:endParaRPr lang="en-US"/>
          </a:p>
        </p:txBody>
      </p:sp>
      <p:sp>
        <p:nvSpPr>
          <p:cNvPr id="91" name="Line 6"/>
          <p:cNvSpPr>
            <a:spLocks noChangeShapeType="1"/>
          </p:cNvSpPr>
          <p:nvPr/>
        </p:nvSpPr>
        <p:spPr bwMode="auto">
          <a:xfrm>
            <a:off x="6697133" y="3576637"/>
            <a:ext cx="0" cy="114300"/>
          </a:xfrm>
          <a:prstGeom prst="line">
            <a:avLst/>
          </a:prstGeom>
          <a:noFill/>
          <a:ln w="9525">
            <a:solidFill>
              <a:srgbClr val="000000"/>
            </a:solidFill>
            <a:round/>
            <a:headEnd/>
            <a:tailEnd type="triangle" w="med" len="med"/>
          </a:ln>
          <a:extLst>
            <a:ext uri="{909E8E84-426E-40DD-AFC4-6F175D3DCCD1}">
              <a14:hiddenFill xmlns:a14="http://schemas.microsoft.com/office/drawing/2010/main" xmlns="">
                <a:noFill/>
              </a14:hiddenFill>
            </a:ext>
          </a:extLst>
        </p:spPr>
        <p:txBody>
          <a:bodyPr/>
          <a:lstStyle/>
          <a:p>
            <a:endParaRPr lang="fil-PH"/>
          </a:p>
        </p:txBody>
      </p:sp>
      <p:sp>
        <p:nvSpPr>
          <p:cNvPr id="92" name="Text Box 7"/>
          <p:cNvSpPr txBox="1">
            <a:spLocks noChangeArrowheads="1"/>
          </p:cNvSpPr>
          <p:nvPr/>
        </p:nvSpPr>
        <p:spPr bwMode="auto">
          <a:xfrm>
            <a:off x="4889500" y="2097881"/>
            <a:ext cx="3496733" cy="29765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r>
              <a:rPr lang="en-US" sz="1000">
                <a:solidFill>
                  <a:srgbClr val="000000"/>
                </a:solidFill>
              </a:rPr>
              <a:t>Prepares the License to Operate</a:t>
            </a:r>
          </a:p>
          <a:p>
            <a:pPr algn="ctr" eaLnBrk="1" hangingPunct="1"/>
            <a:r>
              <a:rPr lang="en-US" sz="1000">
                <a:solidFill>
                  <a:srgbClr val="000000"/>
                </a:solidFill>
              </a:rPr>
              <a:t>(LTO)</a:t>
            </a:r>
            <a:endParaRPr lang="en-US"/>
          </a:p>
        </p:txBody>
      </p:sp>
      <p:sp>
        <p:nvSpPr>
          <p:cNvPr id="93" name="Text Box 8"/>
          <p:cNvSpPr txBox="1">
            <a:spLocks noChangeArrowheads="1"/>
          </p:cNvSpPr>
          <p:nvPr/>
        </p:nvSpPr>
        <p:spPr bwMode="auto">
          <a:xfrm>
            <a:off x="4965700" y="2536031"/>
            <a:ext cx="3378200" cy="29765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r>
              <a:rPr lang="en-US" sz="1000">
                <a:solidFill>
                  <a:srgbClr val="000000"/>
                </a:solidFill>
              </a:rPr>
              <a:t>Initial and recommends approval of the LTO</a:t>
            </a:r>
            <a:endParaRPr lang="en-US"/>
          </a:p>
        </p:txBody>
      </p:sp>
      <p:sp>
        <p:nvSpPr>
          <p:cNvPr id="94" name="Rectangle 9"/>
          <p:cNvSpPr>
            <a:spLocks noChangeArrowheads="1"/>
          </p:cNvSpPr>
          <p:nvPr/>
        </p:nvSpPr>
        <p:spPr bwMode="auto">
          <a:xfrm>
            <a:off x="4893734" y="2102644"/>
            <a:ext cx="3492500" cy="307181"/>
          </a:xfrm>
          <a:prstGeom prst="rect">
            <a:avLst/>
          </a:prstGeom>
          <a:noFill/>
          <a:ln w="9525">
            <a:solidFill>
              <a:srgbClr val="000000"/>
            </a:solidFill>
            <a:miter lim="800000"/>
            <a:headEnd/>
            <a:tailEnd/>
          </a:ln>
          <a:extLst>
            <a:ext uri="{909E8E84-426E-40DD-AFC4-6F175D3DCCD1}">
              <a14:hiddenFill xmlns:a14="http://schemas.microsoft.com/office/drawing/2010/main" xmlns="">
                <a:solidFill>
                  <a:srgbClr val="FFFFFF"/>
                </a:solidFill>
              </a14:hiddenFill>
            </a:ext>
          </a:extLst>
        </p:spPr>
        <p:txBody>
          <a:bodyPr anchor="ctr"/>
          <a:lstStyle/>
          <a:p>
            <a:endParaRPr lang="fil-PH"/>
          </a:p>
        </p:txBody>
      </p:sp>
      <p:sp>
        <p:nvSpPr>
          <p:cNvPr id="95" name="Line 10"/>
          <p:cNvSpPr>
            <a:spLocks noChangeShapeType="1"/>
          </p:cNvSpPr>
          <p:nvPr/>
        </p:nvSpPr>
        <p:spPr bwMode="auto">
          <a:xfrm>
            <a:off x="6654800" y="2405062"/>
            <a:ext cx="0" cy="114300"/>
          </a:xfrm>
          <a:prstGeom prst="line">
            <a:avLst/>
          </a:prstGeom>
          <a:noFill/>
          <a:ln w="9525">
            <a:solidFill>
              <a:srgbClr val="000000"/>
            </a:solidFill>
            <a:round/>
            <a:headEnd/>
            <a:tailEnd type="triangle" w="med" len="med"/>
          </a:ln>
          <a:extLst>
            <a:ext uri="{909E8E84-426E-40DD-AFC4-6F175D3DCCD1}">
              <a14:hiddenFill xmlns:a14="http://schemas.microsoft.com/office/drawing/2010/main" xmlns="">
                <a:noFill/>
              </a14:hiddenFill>
            </a:ext>
          </a:extLst>
        </p:spPr>
        <p:txBody>
          <a:bodyPr/>
          <a:lstStyle/>
          <a:p>
            <a:endParaRPr lang="fil-PH"/>
          </a:p>
        </p:txBody>
      </p:sp>
      <p:sp>
        <p:nvSpPr>
          <p:cNvPr id="96" name="Line 11"/>
          <p:cNvSpPr>
            <a:spLocks noChangeShapeType="1"/>
          </p:cNvSpPr>
          <p:nvPr/>
        </p:nvSpPr>
        <p:spPr bwMode="auto">
          <a:xfrm>
            <a:off x="6616700" y="1526381"/>
            <a:ext cx="0" cy="114300"/>
          </a:xfrm>
          <a:prstGeom prst="line">
            <a:avLst/>
          </a:prstGeom>
          <a:noFill/>
          <a:ln w="9525">
            <a:solidFill>
              <a:srgbClr val="000000"/>
            </a:solidFill>
            <a:round/>
            <a:headEnd/>
            <a:tailEnd type="triangle" w="med" len="med"/>
          </a:ln>
          <a:extLst>
            <a:ext uri="{909E8E84-426E-40DD-AFC4-6F175D3DCCD1}">
              <a14:hiddenFill xmlns:a14="http://schemas.microsoft.com/office/drawing/2010/main" xmlns="">
                <a:noFill/>
              </a14:hiddenFill>
            </a:ext>
          </a:extLst>
        </p:spPr>
        <p:txBody>
          <a:bodyPr/>
          <a:lstStyle/>
          <a:p>
            <a:endParaRPr lang="fil-PH"/>
          </a:p>
        </p:txBody>
      </p:sp>
      <p:sp>
        <p:nvSpPr>
          <p:cNvPr id="97" name="Rectangle 12"/>
          <p:cNvSpPr>
            <a:spLocks noChangeArrowheads="1"/>
          </p:cNvSpPr>
          <p:nvPr/>
        </p:nvSpPr>
        <p:spPr bwMode="auto">
          <a:xfrm>
            <a:off x="4910668" y="2526506"/>
            <a:ext cx="3509433" cy="292894"/>
          </a:xfrm>
          <a:prstGeom prst="rect">
            <a:avLst/>
          </a:prstGeom>
          <a:noFill/>
          <a:ln w="9525">
            <a:solidFill>
              <a:srgbClr val="000000"/>
            </a:solidFill>
            <a:miter lim="800000"/>
            <a:headEnd/>
            <a:tailEnd/>
          </a:ln>
          <a:extLst>
            <a:ext uri="{909E8E84-426E-40DD-AFC4-6F175D3DCCD1}">
              <a14:hiddenFill xmlns:a14="http://schemas.microsoft.com/office/drawing/2010/main" xmlns="">
                <a:solidFill>
                  <a:srgbClr val="FFFFFF"/>
                </a:solidFill>
              </a14:hiddenFill>
            </a:ext>
          </a:extLst>
        </p:spPr>
        <p:txBody>
          <a:bodyPr anchor="ctr"/>
          <a:lstStyle/>
          <a:p>
            <a:endParaRPr lang="fil-PH"/>
          </a:p>
        </p:txBody>
      </p:sp>
      <p:sp>
        <p:nvSpPr>
          <p:cNvPr id="98" name="Rectangle 13"/>
          <p:cNvSpPr>
            <a:spLocks noChangeArrowheads="1"/>
          </p:cNvSpPr>
          <p:nvPr/>
        </p:nvSpPr>
        <p:spPr bwMode="auto">
          <a:xfrm>
            <a:off x="4906434" y="1183481"/>
            <a:ext cx="3509433" cy="342900"/>
          </a:xfrm>
          <a:prstGeom prst="rect">
            <a:avLst/>
          </a:prstGeom>
          <a:noFill/>
          <a:ln w="9525">
            <a:solidFill>
              <a:srgbClr val="000000"/>
            </a:solidFill>
            <a:miter lim="800000"/>
            <a:headEnd/>
            <a:tailEnd/>
          </a:ln>
          <a:extLst>
            <a:ext uri="{909E8E84-426E-40DD-AFC4-6F175D3DCCD1}">
              <a14:hiddenFill xmlns:a14="http://schemas.microsoft.com/office/drawing/2010/main" xmlns="">
                <a:solidFill>
                  <a:srgbClr val="FFFFFF"/>
                </a:solidFill>
              </a14:hiddenFill>
            </a:ext>
          </a:extLst>
        </p:spPr>
        <p:txBody>
          <a:bodyPr anchor="ctr"/>
          <a:lstStyle/>
          <a:p>
            <a:endParaRPr lang="fil-PH"/>
          </a:p>
        </p:txBody>
      </p:sp>
      <p:sp>
        <p:nvSpPr>
          <p:cNvPr id="99" name="Rectangle 14"/>
          <p:cNvSpPr>
            <a:spLocks noChangeArrowheads="1"/>
          </p:cNvSpPr>
          <p:nvPr/>
        </p:nvSpPr>
        <p:spPr bwMode="auto">
          <a:xfrm>
            <a:off x="4969934" y="3290887"/>
            <a:ext cx="3509433" cy="292894"/>
          </a:xfrm>
          <a:prstGeom prst="rect">
            <a:avLst/>
          </a:prstGeom>
          <a:noFill/>
          <a:ln w="9525">
            <a:solidFill>
              <a:srgbClr val="000000"/>
            </a:solidFill>
            <a:miter lim="800000"/>
            <a:headEnd/>
            <a:tailEnd/>
          </a:ln>
          <a:extLst>
            <a:ext uri="{909E8E84-426E-40DD-AFC4-6F175D3DCCD1}">
              <a14:hiddenFill xmlns:a14="http://schemas.microsoft.com/office/drawing/2010/main" xmlns="">
                <a:solidFill>
                  <a:srgbClr val="FFFFFF"/>
                </a:solidFill>
              </a14:hiddenFill>
            </a:ext>
          </a:extLst>
        </p:spPr>
        <p:txBody>
          <a:bodyPr anchor="ctr"/>
          <a:lstStyle/>
          <a:p>
            <a:endParaRPr lang="fil-PH"/>
          </a:p>
        </p:txBody>
      </p:sp>
      <p:sp>
        <p:nvSpPr>
          <p:cNvPr id="100" name="AutoShape 15"/>
          <p:cNvSpPr>
            <a:spLocks noChangeArrowheads="1"/>
          </p:cNvSpPr>
          <p:nvPr/>
        </p:nvSpPr>
        <p:spPr bwMode="auto">
          <a:xfrm>
            <a:off x="5600701" y="1640681"/>
            <a:ext cx="2002367" cy="388144"/>
          </a:xfrm>
          <a:prstGeom prst="diamond">
            <a:avLst/>
          </a:prstGeom>
          <a:noFill/>
          <a:ln w="9525">
            <a:solidFill>
              <a:srgbClr val="000000"/>
            </a:solidFill>
            <a:miter lim="800000"/>
            <a:headEnd/>
            <a:tailEnd/>
          </a:ln>
          <a:extLst>
            <a:ext uri="{909E8E84-426E-40DD-AFC4-6F175D3DCCD1}">
              <a14:hiddenFill xmlns:a14="http://schemas.microsoft.com/office/drawing/2010/main" xmlns="">
                <a:solidFill>
                  <a:srgbClr val="FFFFFF"/>
                </a:solidFill>
              </a14:hiddenFill>
            </a:ext>
          </a:extLst>
        </p:spPr>
        <p:txBody>
          <a:bodyPr anchor="ctr"/>
          <a:lstStyle/>
          <a:p>
            <a:endParaRPr lang="fil-PH"/>
          </a:p>
        </p:txBody>
      </p:sp>
      <p:sp>
        <p:nvSpPr>
          <p:cNvPr id="101" name="Text Box 16"/>
          <p:cNvSpPr txBox="1">
            <a:spLocks noChangeArrowheads="1"/>
          </p:cNvSpPr>
          <p:nvPr/>
        </p:nvSpPr>
        <p:spPr bwMode="auto">
          <a:xfrm>
            <a:off x="6189134" y="1741885"/>
            <a:ext cx="184731" cy="24622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fil-PH" sz="1000"/>
          </a:p>
        </p:txBody>
      </p:sp>
      <p:sp>
        <p:nvSpPr>
          <p:cNvPr id="102" name="Text Box 17"/>
          <p:cNvSpPr txBox="1">
            <a:spLocks noChangeArrowheads="1"/>
          </p:cNvSpPr>
          <p:nvPr/>
        </p:nvSpPr>
        <p:spPr bwMode="auto">
          <a:xfrm>
            <a:off x="6071630" y="1673117"/>
            <a:ext cx="1200151" cy="29765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r>
              <a:rPr lang="en-US" sz="900" dirty="0">
                <a:solidFill>
                  <a:srgbClr val="000000"/>
                </a:solidFill>
              </a:rPr>
              <a:t>Requirements Complied?</a:t>
            </a:r>
            <a:endParaRPr lang="en-US" sz="900" dirty="0"/>
          </a:p>
        </p:txBody>
      </p:sp>
      <p:sp>
        <p:nvSpPr>
          <p:cNvPr id="103" name="AutoShape 22"/>
          <p:cNvSpPr>
            <a:spLocks noChangeArrowheads="1"/>
          </p:cNvSpPr>
          <p:nvPr/>
        </p:nvSpPr>
        <p:spPr bwMode="auto">
          <a:xfrm>
            <a:off x="6210300" y="3690937"/>
            <a:ext cx="975784" cy="195263"/>
          </a:xfrm>
          <a:prstGeom prst="roundRect">
            <a:avLst>
              <a:gd name="adj" fmla="val 16667"/>
            </a:avLst>
          </a:prstGeom>
          <a:noFill/>
          <a:ln w="9525">
            <a:solidFill>
              <a:srgbClr val="000000"/>
            </a:solidFill>
            <a:round/>
            <a:headEnd/>
            <a:tailEnd/>
          </a:ln>
          <a:extLst>
            <a:ext uri="{909E8E84-426E-40DD-AFC4-6F175D3DCCD1}">
              <a14:hiddenFill xmlns:a14="http://schemas.microsoft.com/office/drawing/2010/main" xmlns="">
                <a:solidFill>
                  <a:srgbClr val="FFFFFF"/>
                </a:solidFill>
              </a14:hiddenFill>
            </a:ext>
          </a:extLst>
        </p:spPr>
        <p:txBody>
          <a:bodyPr anchor="ctr"/>
          <a:lstStyle/>
          <a:p>
            <a:pPr algn="ctr"/>
            <a:r>
              <a:rPr lang="en-US" sz="1000">
                <a:solidFill>
                  <a:srgbClr val="000000"/>
                </a:solidFill>
              </a:rPr>
              <a:t>End</a:t>
            </a:r>
            <a:endParaRPr lang="en-US"/>
          </a:p>
        </p:txBody>
      </p:sp>
      <p:sp>
        <p:nvSpPr>
          <p:cNvPr id="104" name="Line 23"/>
          <p:cNvSpPr>
            <a:spLocks noChangeShapeType="1"/>
          </p:cNvSpPr>
          <p:nvPr/>
        </p:nvSpPr>
        <p:spPr bwMode="auto">
          <a:xfrm>
            <a:off x="7632701" y="1812131"/>
            <a:ext cx="190500" cy="0"/>
          </a:xfrm>
          <a:prstGeom prst="line">
            <a:avLst/>
          </a:prstGeom>
          <a:noFill/>
          <a:ln w="9525">
            <a:solidFill>
              <a:schemeClr val="tx1"/>
            </a:solidFill>
            <a:round/>
            <a:headEnd/>
            <a:tailEnd type="triangle" w="med" len="med"/>
          </a:ln>
          <a:extLst>
            <a:ext uri="{909E8E84-426E-40DD-AFC4-6F175D3DCCD1}">
              <a14:hiddenFill xmlns:a14="http://schemas.microsoft.com/office/drawing/2010/main" xmlns="">
                <a:noFill/>
              </a14:hiddenFill>
            </a:ext>
          </a:extLst>
        </p:spPr>
        <p:txBody>
          <a:bodyPr/>
          <a:lstStyle/>
          <a:p>
            <a:endParaRPr lang="fil-PH"/>
          </a:p>
        </p:txBody>
      </p:sp>
      <p:sp>
        <p:nvSpPr>
          <p:cNvPr id="105" name="Line 24"/>
          <p:cNvSpPr>
            <a:spLocks noChangeShapeType="1"/>
          </p:cNvSpPr>
          <p:nvPr/>
        </p:nvSpPr>
        <p:spPr bwMode="auto">
          <a:xfrm>
            <a:off x="6616700" y="2040731"/>
            <a:ext cx="0" cy="57150"/>
          </a:xfrm>
          <a:prstGeom prst="line">
            <a:avLst/>
          </a:prstGeom>
          <a:noFill/>
          <a:ln w="9525">
            <a:solidFill>
              <a:schemeClr val="tx1"/>
            </a:solidFill>
            <a:round/>
            <a:headEnd/>
            <a:tailEnd type="triangle" w="med" len="med"/>
          </a:ln>
          <a:extLst>
            <a:ext uri="{909E8E84-426E-40DD-AFC4-6F175D3DCCD1}">
              <a14:hiddenFill xmlns:a14="http://schemas.microsoft.com/office/drawing/2010/main" xmlns="">
                <a:noFill/>
              </a14:hiddenFill>
            </a:ext>
          </a:extLst>
        </p:spPr>
        <p:txBody>
          <a:bodyPr/>
          <a:lstStyle/>
          <a:p>
            <a:endParaRPr lang="fil-PH"/>
          </a:p>
        </p:txBody>
      </p:sp>
      <p:sp>
        <p:nvSpPr>
          <p:cNvPr id="106" name="AutoShape 25"/>
          <p:cNvSpPr>
            <a:spLocks noChangeArrowheads="1"/>
          </p:cNvSpPr>
          <p:nvPr/>
        </p:nvSpPr>
        <p:spPr bwMode="auto">
          <a:xfrm>
            <a:off x="7823200" y="1697831"/>
            <a:ext cx="711200" cy="228600"/>
          </a:xfrm>
          <a:prstGeom prst="homePlate">
            <a:avLst>
              <a:gd name="adj" fmla="val 43750"/>
            </a:avLst>
          </a:prstGeom>
          <a:noFill/>
          <a:ln w="9525">
            <a:solidFill>
              <a:schemeClr val="tx1"/>
            </a:solidFill>
            <a:miter lim="800000"/>
            <a:headEnd/>
            <a:tailEnd/>
          </a:ln>
          <a:extLst>
            <a:ext uri="{909E8E84-426E-40DD-AFC4-6F175D3DCCD1}">
              <a14:hiddenFill xmlns:a14="http://schemas.microsoft.com/office/drawing/2010/main" xmlns="">
                <a:solidFill>
                  <a:srgbClr val="FFFFFF"/>
                </a:solidFill>
              </a14:hiddenFill>
            </a:ext>
          </a:extLst>
        </p:spPr>
        <p:txBody>
          <a:bodyPr wrap="none" anchor="ctr"/>
          <a:lstStyle/>
          <a:p>
            <a:endParaRPr lang="fil-PH"/>
          </a:p>
        </p:txBody>
      </p:sp>
      <p:sp>
        <p:nvSpPr>
          <p:cNvPr id="107" name="Text Box 26"/>
          <p:cNvSpPr txBox="1">
            <a:spLocks noChangeArrowheads="1"/>
          </p:cNvSpPr>
          <p:nvPr/>
        </p:nvSpPr>
        <p:spPr bwMode="auto">
          <a:xfrm>
            <a:off x="7920567" y="1703785"/>
            <a:ext cx="287258" cy="27699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sz="1200"/>
              <a:t>A</a:t>
            </a:r>
          </a:p>
        </p:txBody>
      </p:sp>
      <p:sp>
        <p:nvSpPr>
          <p:cNvPr id="108" name="Text Box 27"/>
          <p:cNvSpPr txBox="1">
            <a:spLocks noChangeArrowheads="1"/>
          </p:cNvSpPr>
          <p:nvPr/>
        </p:nvSpPr>
        <p:spPr bwMode="auto">
          <a:xfrm>
            <a:off x="5922433" y="1932385"/>
            <a:ext cx="287258" cy="27699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sz="1200" b="1"/>
              <a:t>Y</a:t>
            </a:r>
          </a:p>
        </p:txBody>
      </p:sp>
      <p:sp>
        <p:nvSpPr>
          <p:cNvPr id="109" name="Text Box 28"/>
          <p:cNvSpPr txBox="1">
            <a:spLocks noChangeArrowheads="1"/>
          </p:cNvSpPr>
          <p:nvPr/>
        </p:nvSpPr>
        <p:spPr bwMode="auto">
          <a:xfrm>
            <a:off x="7463367" y="1627585"/>
            <a:ext cx="295274" cy="27699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sz="1200" b="1"/>
              <a:t>N</a:t>
            </a:r>
          </a:p>
        </p:txBody>
      </p:sp>
      <p:grpSp>
        <p:nvGrpSpPr>
          <p:cNvPr id="110" name="Group 29"/>
          <p:cNvGrpSpPr>
            <a:grpSpLocks/>
          </p:cNvGrpSpPr>
          <p:nvPr/>
        </p:nvGrpSpPr>
        <p:grpSpPr bwMode="auto">
          <a:xfrm>
            <a:off x="6197600" y="776287"/>
            <a:ext cx="618067" cy="400050"/>
            <a:chOff x="1148" y="419"/>
            <a:chExt cx="292" cy="336"/>
          </a:xfrm>
        </p:grpSpPr>
        <p:sp>
          <p:nvSpPr>
            <p:cNvPr id="111" name="Text Box 30"/>
            <p:cNvSpPr txBox="1">
              <a:spLocks noChangeArrowheads="1"/>
            </p:cNvSpPr>
            <p:nvPr/>
          </p:nvSpPr>
          <p:spPr bwMode="auto">
            <a:xfrm>
              <a:off x="1148" y="528"/>
              <a:ext cx="87" cy="20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fil-PH" sz="1000"/>
            </a:p>
          </p:txBody>
        </p:sp>
        <p:sp>
          <p:nvSpPr>
            <p:cNvPr id="112" name="AutoShape 31"/>
            <p:cNvSpPr>
              <a:spLocks noChangeArrowheads="1"/>
            </p:cNvSpPr>
            <p:nvPr/>
          </p:nvSpPr>
          <p:spPr bwMode="auto">
            <a:xfrm rot="5400000">
              <a:off x="1176" y="491"/>
              <a:ext cx="336" cy="192"/>
            </a:xfrm>
            <a:prstGeom prst="homePlate">
              <a:avLst>
                <a:gd name="adj" fmla="val 43750"/>
              </a:avLst>
            </a:prstGeom>
            <a:noFill/>
            <a:ln w="9525">
              <a:solidFill>
                <a:schemeClr val="tx1"/>
              </a:solidFill>
              <a:miter lim="800000"/>
              <a:headEnd/>
              <a:tailEnd/>
            </a:ln>
            <a:extLst>
              <a:ext uri="{909E8E84-426E-40DD-AFC4-6F175D3DCCD1}">
                <a14:hiddenFill xmlns:a14="http://schemas.microsoft.com/office/drawing/2010/main" xmlns="">
                  <a:solidFill>
                    <a:srgbClr val="FFFFFF"/>
                  </a:solidFill>
                </a14:hiddenFill>
              </a:ext>
            </a:extLst>
          </p:spPr>
          <p:txBody>
            <a:bodyPr wrap="none" anchor="ctr"/>
            <a:lstStyle/>
            <a:p>
              <a:endParaRPr lang="fil-PH"/>
            </a:p>
          </p:txBody>
        </p:sp>
        <p:sp>
          <p:nvSpPr>
            <p:cNvPr id="113" name="Text Box 32"/>
            <p:cNvSpPr txBox="1">
              <a:spLocks noChangeArrowheads="1"/>
            </p:cNvSpPr>
            <p:nvPr/>
          </p:nvSpPr>
          <p:spPr bwMode="auto">
            <a:xfrm>
              <a:off x="1248" y="496"/>
              <a:ext cx="139" cy="23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sz="1200"/>
                <a:t>D</a:t>
              </a:r>
            </a:p>
          </p:txBody>
        </p:sp>
      </p:grpSp>
      <p:sp>
        <p:nvSpPr>
          <p:cNvPr id="114" name="Line 54"/>
          <p:cNvSpPr>
            <a:spLocks noChangeShapeType="1"/>
          </p:cNvSpPr>
          <p:nvPr/>
        </p:nvSpPr>
        <p:spPr bwMode="auto">
          <a:xfrm>
            <a:off x="6733117" y="3157537"/>
            <a:ext cx="0" cy="114300"/>
          </a:xfrm>
          <a:prstGeom prst="line">
            <a:avLst/>
          </a:prstGeom>
          <a:noFill/>
          <a:ln w="9525">
            <a:solidFill>
              <a:srgbClr val="000000"/>
            </a:solidFill>
            <a:round/>
            <a:headEnd/>
            <a:tailEnd type="triangle" w="med" len="med"/>
          </a:ln>
          <a:extLst>
            <a:ext uri="{909E8E84-426E-40DD-AFC4-6F175D3DCCD1}">
              <a14:hiddenFill xmlns:a14="http://schemas.microsoft.com/office/drawing/2010/main" xmlns="">
                <a:noFill/>
              </a14:hiddenFill>
            </a:ext>
          </a:extLst>
        </p:spPr>
        <p:txBody>
          <a:bodyPr/>
          <a:lstStyle/>
          <a:p>
            <a:endParaRPr lang="fil-PH"/>
          </a:p>
        </p:txBody>
      </p:sp>
      <p:sp>
        <p:nvSpPr>
          <p:cNvPr id="115" name="Rectangle 55"/>
          <p:cNvSpPr>
            <a:spLocks noChangeArrowheads="1"/>
          </p:cNvSpPr>
          <p:nvPr/>
        </p:nvSpPr>
        <p:spPr bwMode="auto">
          <a:xfrm>
            <a:off x="4921252" y="2957512"/>
            <a:ext cx="3509433" cy="200025"/>
          </a:xfrm>
          <a:prstGeom prst="rect">
            <a:avLst/>
          </a:prstGeom>
          <a:noFill/>
          <a:ln w="9525">
            <a:solidFill>
              <a:srgbClr val="000000"/>
            </a:solidFill>
            <a:miter lim="800000"/>
            <a:headEnd/>
            <a:tailEnd/>
          </a:ln>
          <a:extLst>
            <a:ext uri="{909E8E84-426E-40DD-AFC4-6F175D3DCCD1}">
              <a14:hiddenFill xmlns:a14="http://schemas.microsoft.com/office/drawing/2010/main" xmlns="">
                <a:solidFill>
                  <a:srgbClr val="FFFFFF"/>
                </a:solidFill>
              </a14:hiddenFill>
            </a:ext>
          </a:extLst>
        </p:spPr>
        <p:txBody>
          <a:bodyPr anchor="ctr"/>
          <a:lstStyle/>
          <a:p>
            <a:endParaRPr lang="fil-PH"/>
          </a:p>
        </p:txBody>
      </p:sp>
      <p:sp>
        <p:nvSpPr>
          <p:cNvPr id="116" name="Text Box 56"/>
          <p:cNvSpPr txBox="1">
            <a:spLocks noChangeArrowheads="1"/>
          </p:cNvSpPr>
          <p:nvPr/>
        </p:nvSpPr>
        <p:spPr bwMode="auto">
          <a:xfrm>
            <a:off x="6165517" y="2952138"/>
            <a:ext cx="1253869" cy="24622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sz="1000" dirty="0"/>
              <a:t>Approves the LTO </a:t>
            </a:r>
          </a:p>
        </p:txBody>
      </p:sp>
      <p:sp>
        <p:nvSpPr>
          <p:cNvPr id="117" name="Line 57"/>
          <p:cNvSpPr>
            <a:spLocks noChangeShapeType="1"/>
          </p:cNvSpPr>
          <p:nvPr/>
        </p:nvSpPr>
        <p:spPr bwMode="auto">
          <a:xfrm>
            <a:off x="6665384" y="2831306"/>
            <a:ext cx="0" cy="114300"/>
          </a:xfrm>
          <a:prstGeom prst="line">
            <a:avLst/>
          </a:prstGeom>
          <a:noFill/>
          <a:ln w="9525">
            <a:solidFill>
              <a:srgbClr val="000000"/>
            </a:solidFill>
            <a:round/>
            <a:headEnd/>
            <a:tailEnd type="triangle" w="med" len="med"/>
          </a:ln>
          <a:extLst>
            <a:ext uri="{909E8E84-426E-40DD-AFC4-6F175D3DCCD1}">
              <a14:hiddenFill xmlns:a14="http://schemas.microsoft.com/office/drawing/2010/main" xmlns="">
                <a:noFill/>
              </a14:hiddenFill>
            </a:ext>
          </a:extLst>
        </p:spPr>
        <p:txBody>
          <a:bodyPr/>
          <a:lstStyle/>
          <a:p>
            <a:endParaRPr lang="fil-PH"/>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bwMode="auto">
          <a:xfrm>
            <a:off x="381000" y="228600"/>
            <a:ext cx="8382000" cy="6400800"/>
          </a:xfrm>
          <a:prstGeom prst="rect">
            <a:avLst/>
          </a:prstGeom>
          <a:solidFill>
            <a:schemeClr val="accent4">
              <a:lumMod val="60000"/>
              <a:lumOff val="40000"/>
            </a:schemeClr>
          </a:solidFill>
          <a:scene3d>
            <a:camera prst="orthographicFront" fov="0">
              <a:rot lat="0" lon="0" rev="0"/>
            </a:camera>
            <a:lightRig rig="soft" dir="tl">
              <a:rot lat="0" lon="0" rev="20100000"/>
            </a:lightRig>
          </a:scene3d>
          <a:sp3d>
            <a:bevelT w="50800" h="50800"/>
          </a:sp3d>
        </p:spPr>
        <p:style>
          <a:lnRef idx="0">
            <a:schemeClr val="accent3"/>
          </a:lnRef>
          <a:fillRef idx="3">
            <a:schemeClr val="accent3"/>
          </a:fillRef>
          <a:effectRef idx="3">
            <a:schemeClr val="accent3"/>
          </a:effectRef>
          <a:fontRef idx="minor">
            <a:schemeClr val="lt1"/>
          </a:fontRef>
        </p:style>
        <p:txBody>
          <a:bodyPr anchor="ctr">
            <a:scene3d>
              <a:camera prst="orthographicFront"/>
              <a:lightRig rig="flat" dir="tl">
                <a:rot lat="0" lon="0" rev="6600000"/>
              </a:lightRig>
            </a:scene3d>
            <a:sp3d extrusionH="25400" contourW="8890">
              <a:bevelT w="38100" h="31750"/>
              <a:contourClr>
                <a:schemeClr val="accent2">
                  <a:shade val="75000"/>
                </a:schemeClr>
              </a:contourClr>
            </a:sp3d>
          </a:bodyPr>
          <a:lstStyle/>
          <a:p>
            <a:pPr marL="88900" indent="-28575" algn="ctr" fontAlgn="auto">
              <a:spcAft>
                <a:spcPts val="0"/>
              </a:spcAft>
              <a:buFont typeface="Arial" pitchFamily="34" charset="0"/>
              <a:buNone/>
              <a:defRPr/>
            </a:pPr>
            <a:endParaRPr lang="en-US" b="1" dirty="0">
              <a:ln w="11430"/>
              <a:solidFill>
                <a:srgbClr val="000000"/>
              </a:solidFill>
              <a:effectLst>
                <a:outerShdw blurRad="50800" dist="39000" dir="5460000" algn="tl">
                  <a:srgbClr val="000000">
                    <a:alpha val="38000"/>
                  </a:srgbClr>
                </a:outerShdw>
              </a:effectLst>
            </a:endParaRPr>
          </a:p>
        </p:txBody>
      </p:sp>
      <p:sp>
        <p:nvSpPr>
          <p:cNvPr id="2" name="TextBox 1"/>
          <p:cNvSpPr txBox="1"/>
          <p:nvPr/>
        </p:nvSpPr>
        <p:spPr>
          <a:xfrm>
            <a:off x="609600" y="488989"/>
            <a:ext cx="3657600" cy="523220"/>
          </a:xfrm>
          <a:prstGeom prst="rect">
            <a:avLst/>
          </a:prstGeom>
          <a:noFill/>
        </p:spPr>
        <p:txBody>
          <a:bodyPr wrap="square" rtlCol="0">
            <a:spAutoFit/>
          </a:bodyPr>
          <a:lstStyle/>
          <a:p>
            <a:r>
              <a:rPr lang="en-US" sz="2800" b="1" dirty="0" smtClean="0"/>
              <a:t>TIMELINE:</a:t>
            </a:r>
            <a:endParaRPr lang="fil-PH" sz="2800" b="1" dirty="0"/>
          </a:p>
        </p:txBody>
      </p:sp>
      <p:pic>
        <p:nvPicPr>
          <p:cNvPr id="1026" name="Picture 2" descr="D:\Users\CHRRHR-LRD\AppData\Local\Microsoft\Windows\Temporary Internet Files\Content.IE5\1X74D68M\MC900157109[1].wmf"/>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2057400" y="1495111"/>
            <a:ext cx="5562600" cy="4600919"/>
          </a:xfrm>
          <a:prstGeom prst="rect">
            <a:avLst/>
          </a:prstGeom>
          <a:noFill/>
          <a:extLst>
            <a:ext uri="{909E8E84-426E-40DD-AFC4-6F175D3DCCD1}">
              <a14:hiddenFill xmlns:a14="http://schemas.microsoft.com/office/drawing/2010/main" xmlns="">
                <a:solidFill>
                  <a:srgbClr val="FFFFFF"/>
                </a:solidFill>
              </a14:hiddenFill>
            </a:ext>
          </a:extLst>
        </p:spPr>
      </p:pic>
      <p:sp>
        <p:nvSpPr>
          <p:cNvPr id="5" name="TextBox 4"/>
          <p:cNvSpPr txBox="1"/>
          <p:nvPr/>
        </p:nvSpPr>
        <p:spPr>
          <a:xfrm>
            <a:off x="838200" y="1495111"/>
            <a:ext cx="5334000" cy="1569660"/>
          </a:xfrm>
          <a:prstGeom prst="rect">
            <a:avLst/>
          </a:prstGeom>
          <a:noFill/>
        </p:spPr>
        <p:txBody>
          <a:bodyPr wrap="square" rtlCol="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r>
              <a:rPr lang="en-US" sz="96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90 days</a:t>
            </a:r>
            <a:endParaRPr lang="fil-PH" sz="96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Tree>
    <p:extLst>
      <p:ext uri="{BB962C8B-B14F-4D97-AF65-F5344CB8AC3E}">
        <p14:creationId xmlns:p14="http://schemas.microsoft.com/office/powerpoint/2010/main" xmlns="" val="1293414972"/>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bwMode="auto">
          <a:xfrm>
            <a:off x="381000" y="228600"/>
            <a:ext cx="8382000" cy="6400800"/>
          </a:xfrm>
          <a:prstGeom prst="rect">
            <a:avLst/>
          </a:prstGeom>
          <a:solidFill>
            <a:schemeClr val="accent4">
              <a:lumMod val="60000"/>
              <a:lumOff val="40000"/>
            </a:schemeClr>
          </a:solidFill>
          <a:scene3d>
            <a:camera prst="orthographicFront" fov="0">
              <a:rot lat="0" lon="0" rev="0"/>
            </a:camera>
            <a:lightRig rig="soft" dir="tl">
              <a:rot lat="0" lon="0" rev="20100000"/>
            </a:lightRig>
          </a:scene3d>
          <a:sp3d>
            <a:bevelT w="50800" h="50800"/>
          </a:sp3d>
        </p:spPr>
        <p:style>
          <a:lnRef idx="0">
            <a:schemeClr val="accent3"/>
          </a:lnRef>
          <a:fillRef idx="3">
            <a:schemeClr val="accent3"/>
          </a:fillRef>
          <a:effectRef idx="3">
            <a:schemeClr val="accent3"/>
          </a:effectRef>
          <a:fontRef idx="minor">
            <a:schemeClr val="lt1"/>
          </a:fontRef>
        </p:style>
        <p:txBody>
          <a:bodyPr anchor="ctr">
            <a:scene3d>
              <a:camera prst="orthographicFront"/>
              <a:lightRig rig="flat" dir="tl">
                <a:rot lat="0" lon="0" rev="6600000"/>
              </a:lightRig>
            </a:scene3d>
            <a:sp3d extrusionH="25400" contourW="8890">
              <a:bevelT w="38100" h="31750"/>
              <a:contourClr>
                <a:schemeClr val="accent2">
                  <a:shade val="75000"/>
                </a:schemeClr>
              </a:contourClr>
            </a:sp3d>
          </a:bodyPr>
          <a:lstStyle/>
          <a:p>
            <a:pPr marL="88900" indent="-28575" algn="ctr" fontAlgn="auto">
              <a:spcAft>
                <a:spcPts val="0"/>
              </a:spcAft>
              <a:buFont typeface="Arial" pitchFamily="34" charset="0"/>
              <a:buNone/>
              <a:defRPr/>
            </a:pPr>
            <a:endParaRPr lang="en-US" b="1" dirty="0">
              <a:ln w="11430"/>
              <a:solidFill>
                <a:srgbClr val="000000"/>
              </a:solidFill>
              <a:effectLst>
                <a:outerShdw blurRad="50800" dist="39000" dir="5460000" algn="tl">
                  <a:srgbClr val="000000">
                    <a:alpha val="38000"/>
                  </a:srgbClr>
                </a:outerShdw>
              </a:effectLst>
            </a:endParaRPr>
          </a:p>
        </p:txBody>
      </p:sp>
      <p:sp>
        <p:nvSpPr>
          <p:cNvPr id="2" name="TextBox 1"/>
          <p:cNvSpPr txBox="1"/>
          <p:nvPr/>
        </p:nvSpPr>
        <p:spPr>
          <a:xfrm>
            <a:off x="762000" y="609600"/>
            <a:ext cx="5029200" cy="523220"/>
          </a:xfrm>
          <a:prstGeom prst="rect">
            <a:avLst/>
          </a:prstGeom>
          <a:noFill/>
        </p:spPr>
        <p:txBody>
          <a:bodyPr wrap="square" rtlCol="0">
            <a:spAutoFit/>
          </a:bodyPr>
          <a:lstStyle/>
          <a:p>
            <a:r>
              <a:rPr lang="en-US" sz="2800" b="1" dirty="0" smtClean="0"/>
              <a:t>REQUIREMENTS FOR CPR</a:t>
            </a:r>
            <a:endParaRPr lang="fil-PH" sz="2800" b="1" dirty="0"/>
          </a:p>
        </p:txBody>
      </p:sp>
      <p:sp>
        <p:nvSpPr>
          <p:cNvPr id="3" name="TextBox 2"/>
          <p:cNvSpPr txBox="1"/>
          <p:nvPr/>
        </p:nvSpPr>
        <p:spPr>
          <a:xfrm>
            <a:off x="762000" y="1295400"/>
            <a:ext cx="7772400" cy="5262979"/>
          </a:xfrm>
          <a:prstGeom prst="rect">
            <a:avLst/>
          </a:prstGeom>
          <a:noFill/>
        </p:spPr>
        <p:txBody>
          <a:bodyPr wrap="square" rtlCol="0">
            <a:spAutoFit/>
          </a:bodyPr>
          <a:lstStyle/>
          <a:p>
            <a:r>
              <a:rPr lang="en-US" sz="1600" dirty="0" smtClean="0"/>
              <a:t>1. Notarized </a:t>
            </a:r>
            <a:r>
              <a:rPr lang="en-US" sz="1600" dirty="0"/>
              <a:t>Application Form from Distributor (Importer/Exporter/</a:t>
            </a:r>
          </a:p>
          <a:p>
            <a:r>
              <a:rPr lang="fil-PH" sz="1600" dirty="0"/>
              <a:t>Wholesaler)/Local Manufacturer/ Trader</a:t>
            </a:r>
          </a:p>
          <a:p>
            <a:endParaRPr lang="fil-PH" sz="1600" b="1" dirty="0"/>
          </a:p>
          <a:p>
            <a:r>
              <a:rPr lang="fil-PH" sz="1600" i="1" dirty="0"/>
              <a:t>2. Notarized Electronic Copy (e-copy) Affidavit </a:t>
            </a:r>
            <a:endParaRPr lang="fil-PH" sz="1600" b="1" dirty="0"/>
          </a:p>
          <a:p>
            <a:r>
              <a:rPr lang="en-US" sz="1600" i="1" dirty="0"/>
              <a:t>3. </a:t>
            </a:r>
            <a:r>
              <a:rPr lang="en-US" sz="1600" dirty="0"/>
              <a:t>Valid License to Operate (LTO) of Distributor (Importer/ Exporter/</a:t>
            </a:r>
          </a:p>
          <a:p>
            <a:r>
              <a:rPr lang="fil-PH" sz="1600" dirty="0"/>
              <a:t>Wholesaler)/Local Manufacturer/ Trader</a:t>
            </a:r>
          </a:p>
          <a:p>
            <a:endParaRPr lang="fil-PH" sz="1600" b="1" dirty="0"/>
          </a:p>
          <a:p>
            <a:r>
              <a:rPr lang="en-US" sz="1600" dirty="0"/>
              <a:t>4. Government Certificate of Clearance and Free Sale/Registration</a:t>
            </a:r>
          </a:p>
          <a:p>
            <a:r>
              <a:rPr lang="en-US" sz="1600" dirty="0"/>
              <a:t>approval of the product from the country of origin issued by the Health</a:t>
            </a:r>
          </a:p>
          <a:p>
            <a:r>
              <a:rPr lang="en-US" sz="1600" dirty="0"/>
              <a:t>Authority and duly authenticated by the territorial Philippine Consulate</a:t>
            </a:r>
          </a:p>
          <a:p>
            <a:r>
              <a:rPr lang="fil-PH" sz="1600" dirty="0"/>
              <a:t>for Imported Product</a:t>
            </a:r>
          </a:p>
          <a:p>
            <a:endParaRPr lang="fil-PH" sz="1600" b="1" dirty="0"/>
          </a:p>
          <a:p>
            <a:r>
              <a:rPr lang="en-US" sz="1600" dirty="0"/>
              <a:t>5. Government Certificate attesting to the status of the manufacturer,</a:t>
            </a:r>
          </a:p>
          <a:p>
            <a:r>
              <a:rPr lang="en-US" sz="1600" dirty="0"/>
              <a:t>competency and reliability of the personnel and facilities or valid</a:t>
            </a:r>
          </a:p>
          <a:p>
            <a:r>
              <a:rPr lang="en-US" sz="1600" dirty="0"/>
              <a:t>ISO Certification for Imported Product. For imported products,</a:t>
            </a:r>
          </a:p>
          <a:p>
            <a:r>
              <a:rPr lang="en-US" sz="1600" dirty="0"/>
              <a:t>certificate must be and duly authenticated by the territorial</a:t>
            </a:r>
          </a:p>
          <a:p>
            <a:r>
              <a:rPr lang="fil-PH" sz="1600" dirty="0"/>
              <a:t>Philippine Consulate</a:t>
            </a:r>
          </a:p>
          <a:p>
            <a:endParaRPr lang="fil-PH" sz="1600" b="1" dirty="0"/>
          </a:p>
          <a:p>
            <a:r>
              <a:rPr lang="en-US" sz="1600" dirty="0"/>
              <a:t>6. Certificate of Foreign Agency Agreement between the manufacturer</a:t>
            </a:r>
          </a:p>
          <a:p>
            <a:r>
              <a:rPr lang="en-US" sz="1600" dirty="0"/>
              <a:t>and trader/distributor/importer regarding the product involved duly</a:t>
            </a:r>
          </a:p>
          <a:p>
            <a:r>
              <a:rPr lang="en-US" sz="1600" dirty="0"/>
              <a:t>authenticated by the territorial Philippine Consulate</a:t>
            </a:r>
            <a:endParaRPr lang="fil-PH" sz="1600" dirty="0"/>
          </a:p>
        </p:txBody>
      </p:sp>
    </p:spTree>
    <p:extLst>
      <p:ext uri="{BB962C8B-B14F-4D97-AF65-F5344CB8AC3E}">
        <p14:creationId xmlns:p14="http://schemas.microsoft.com/office/powerpoint/2010/main" xmlns="" val="4268619292"/>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bwMode="auto">
          <a:xfrm>
            <a:off x="381000" y="228600"/>
            <a:ext cx="8382000" cy="6400800"/>
          </a:xfrm>
          <a:prstGeom prst="rect">
            <a:avLst/>
          </a:prstGeom>
          <a:solidFill>
            <a:schemeClr val="accent4">
              <a:lumMod val="60000"/>
              <a:lumOff val="40000"/>
            </a:schemeClr>
          </a:solidFill>
          <a:scene3d>
            <a:camera prst="orthographicFront" fov="0">
              <a:rot lat="0" lon="0" rev="0"/>
            </a:camera>
            <a:lightRig rig="soft" dir="tl">
              <a:rot lat="0" lon="0" rev="20100000"/>
            </a:lightRig>
          </a:scene3d>
          <a:sp3d>
            <a:bevelT w="50800" h="50800"/>
          </a:sp3d>
        </p:spPr>
        <p:style>
          <a:lnRef idx="0">
            <a:schemeClr val="accent3"/>
          </a:lnRef>
          <a:fillRef idx="3">
            <a:schemeClr val="accent3"/>
          </a:fillRef>
          <a:effectRef idx="3">
            <a:schemeClr val="accent3"/>
          </a:effectRef>
          <a:fontRef idx="minor">
            <a:schemeClr val="lt1"/>
          </a:fontRef>
        </p:style>
        <p:txBody>
          <a:bodyPr anchor="ctr">
            <a:scene3d>
              <a:camera prst="orthographicFront"/>
              <a:lightRig rig="flat" dir="tl">
                <a:rot lat="0" lon="0" rev="6600000"/>
              </a:lightRig>
            </a:scene3d>
            <a:sp3d extrusionH="25400" contourW="8890">
              <a:bevelT w="38100" h="31750"/>
              <a:contourClr>
                <a:schemeClr val="accent2">
                  <a:shade val="75000"/>
                </a:schemeClr>
              </a:contourClr>
            </a:sp3d>
          </a:bodyPr>
          <a:lstStyle/>
          <a:p>
            <a:pPr marL="88900" indent="-28575" algn="ctr" fontAlgn="auto">
              <a:spcAft>
                <a:spcPts val="0"/>
              </a:spcAft>
              <a:buFont typeface="Arial" pitchFamily="34" charset="0"/>
              <a:buNone/>
              <a:defRPr/>
            </a:pPr>
            <a:endParaRPr lang="en-US" b="1" dirty="0">
              <a:ln w="11430"/>
              <a:solidFill>
                <a:srgbClr val="000000"/>
              </a:solidFill>
              <a:effectLst>
                <a:outerShdw blurRad="50800" dist="39000" dir="5460000" algn="tl">
                  <a:srgbClr val="000000">
                    <a:alpha val="38000"/>
                  </a:srgbClr>
                </a:outerShdw>
              </a:effectLst>
            </a:endParaRPr>
          </a:p>
        </p:txBody>
      </p:sp>
      <p:sp>
        <p:nvSpPr>
          <p:cNvPr id="2" name="TextBox 1"/>
          <p:cNvSpPr txBox="1"/>
          <p:nvPr/>
        </p:nvSpPr>
        <p:spPr>
          <a:xfrm>
            <a:off x="533400" y="609600"/>
            <a:ext cx="8077200" cy="5632311"/>
          </a:xfrm>
          <a:prstGeom prst="rect">
            <a:avLst/>
          </a:prstGeom>
          <a:noFill/>
        </p:spPr>
        <p:txBody>
          <a:bodyPr wrap="square" rtlCol="0">
            <a:spAutoFit/>
          </a:bodyPr>
          <a:lstStyle/>
          <a:p>
            <a:pPr marL="342900" indent="-342900">
              <a:buAutoNum type="arabicPeriod" startAt="7"/>
            </a:pPr>
            <a:r>
              <a:rPr lang="en-US" dirty="0" smtClean="0"/>
              <a:t>Specific </a:t>
            </a:r>
            <a:r>
              <a:rPr lang="en-US" dirty="0"/>
              <a:t>Use and Directions/Instruction for Use </a:t>
            </a:r>
            <a:endParaRPr lang="en-US" dirty="0" smtClean="0"/>
          </a:p>
          <a:p>
            <a:endParaRPr lang="en-US" b="1" dirty="0"/>
          </a:p>
          <a:p>
            <a:r>
              <a:rPr lang="en-US" b="1" dirty="0"/>
              <a:t>8. </a:t>
            </a:r>
            <a:r>
              <a:rPr lang="en-US" dirty="0"/>
              <a:t>List of all raw materials used as component of the product and its</a:t>
            </a:r>
          </a:p>
          <a:p>
            <a:r>
              <a:rPr lang="en-US" dirty="0"/>
              <a:t>technical specifications. Must include quantity and detailed</a:t>
            </a:r>
          </a:p>
          <a:p>
            <a:r>
              <a:rPr lang="en-US" dirty="0"/>
              <a:t>information on physical and chemical properties of each</a:t>
            </a:r>
          </a:p>
          <a:p>
            <a:r>
              <a:rPr lang="fil-PH" dirty="0"/>
              <a:t>component.</a:t>
            </a:r>
          </a:p>
          <a:p>
            <a:endParaRPr lang="fil-PH" b="1" dirty="0"/>
          </a:p>
          <a:p>
            <a:r>
              <a:rPr lang="en-US" dirty="0"/>
              <a:t>9. Brief description of the methods used, the facilities and control in the</a:t>
            </a:r>
          </a:p>
          <a:p>
            <a:r>
              <a:rPr lang="en-US" dirty="0"/>
              <a:t>manufacture, processing and packaging of the product. For sterile</a:t>
            </a:r>
          </a:p>
          <a:p>
            <a:r>
              <a:rPr lang="en-US" dirty="0"/>
              <a:t>products, include sterilization standard parameters, sterilization</a:t>
            </a:r>
          </a:p>
          <a:p>
            <a:r>
              <a:rPr lang="en-US" dirty="0"/>
              <a:t>procedures, validation protocol and results of latest sterilization</a:t>
            </a:r>
          </a:p>
          <a:p>
            <a:r>
              <a:rPr lang="en-US" dirty="0"/>
              <a:t>validation with sterility tests. If the sterilization of the device was</a:t>
            </a:r>
          </a:p>
          <a:p>
            <a:r>
              <a:rPr lang="en-US" dirty="0"/>
              <a:t>contracted out, submit copy of valid ISO Certificate of the contracted</a:t>
            </a:r>
          </a:p>
          <a:p>
            <a:r>
              <a:rPr lang="fil-PH" dirty="0"/>
              <a:t>sterilizing company.</a:t>
            </a:r>
          </a:p>
          <a:p>
            <a:endParaRPr lang="fil-PH" b="1" dirty="0"/>
          </a:p>
          <a:p>
            <a:r>
              <a:rPr lang="en-US" dirty="0"/>
              <a:t>10. Technical specifications and physical description of the Finished</a:t>
            </a:r>
          </a:p>
          <a:p>
            <a:r>
              <a:rPr lang="en-US" dirty="0"/>
              <a:t>Product. Submit also the following : (a) Functionality/performance</a:t>
            </a:r>
          </a:p>
          <a:p>
            <a:r>
              <a:rPr lang="en-US" dirty="0"/>
              <a:t>test data &amp; results conducted on the finished product; (b) test data</a:t>
            </a:r>
          </a:p>
          <a:p>
            <a:r>
              <a:rPr lang="en-US" dirty="0"/>
              <a:t>and results of the Biocompatibility test of the device being</a:t>
            </a:r>
          </a:p>
          <a:p>
            <a:r>
              <a:rPr lang="en-US" dirty="0"/>
              <a:t>registered; (c) Risk analysis and control of the device, if applicable</a:t>
            </a:r>
            <a:endParaRPr lang="fil-PH" dirty="0"/>
          </a:p>
        </p:txBody>
      </p:sp>
    </p:spTree>
    <p:extLst>
      <p:ext uri="{BB962C8B-B14F-4D97-AF65-F5344CB8AC3E}">
        <p14:creationId xmlns:p14="http://schemas.microsoft.com/office/powerpoint/2010/main" xmlns="" val="4268619292"/>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bwMode="auto">
          <a:xfrm>
            <a:off x="381000" y="228600"/>
            <a:ext cx="8382000" cy="6400800"/>
          </a:xfrm>
          <a:prstGeom prst="rect">
            <a:avLst/>
          </a:prstGeom>
          <a:solidFill>
            <a:schemeClr val="accent4">
              <a:lumMod val="60000"/>
              <a:lumOff val="40000"/>
            </a:schemeClr>
          </a:solidFill>
          <a:scene3d>
            <a:camera prst="orthographicFront" fov="0">
              <a:rot lat="0" lon="0" rev="0"/>
            </a:camera>
            <a:lightRig rig="soft" dir="tl">
              <a:rot lat="0" lon="0" rev="20100000"/>
            </a:lightRig>
          </a:scene3d>
          <a:sp3d>
            <a:bevelT w="50800" h="50800"/>
          </a:sp3d>
        </p:spPr>
        <p:style>
          <a:lnRef idx="0">
            <a:schemeClr val="accent3"/>
          </a:lnRef>
          <a:fillRef idx="3">
            <a:schemeClr val="accent3"/>
          </a:fillRef>
          <a:effectRef idx="3">
            <a:schemeClr val="accent3"/>
          </a:effectRef>
          <a:fontRef idx="minor">
            <a:schemeClr val="lt1"/>
          </a:fontRef>
        </p:style>
        <p:txBody>
          <a:bodyPr anchor="ctr">
            <a:scene3d>
              <a:camera prst="orthographicFront"/>
              <a:lightRig rig="flat" dir="tl">
                <a:rot lat="0" lon="0" rev="6600000"/>
              </a:lightRig>
            </a:scene3d>
            <a:sp3d extrusionH="25400" contourW="8890">
              <a:bevelT w="38100" h="31750"/>
              <a:contourClr>
                <a:schemeClr val="accent2">
                  <a:shade val="75000"/>
                </a:schemeClr>
              </a:contourClr>
            </a:sp3d>
          </a:bodyPr>
          <a:lstStyle/>
          <a:p>
            <a:pPr marL="88900" indent="-28575" algn="ctr" fontAlgn="auto">
              <a:spcAft>
                <a:spcPts val="0"/>
              </a:spcAft>
              <a:buFont typeface="Arial" pitchFamily="34" charset="0"/>
              <a:buNone/>
              <a:defRPr/>
            </a:pPr>
            <a:endParaRPr lang="en-US" b="1" dirty="0">
              <a:ln w="11430"/>
              <a:solidFill>
                <a:srgbClr val="000000"/>
              </a:solidFill>
              <a:effectLst>
                <a:outerShdw blurRad="50800" dist="39000" dir="5460000" algn="tl">
                  <a:srgbClr val="000000">
                    <a:alpha val="38000"/>
                  </a:srgbClr>
                </a:outerShdw>
              </a:effectLst>
            </a:endParaRPr>
          </a:p>
        </p:txBody>
      </p:sp>
      <p:sp>
        <p:nvSpPr>
          <p:cNvPr id="2" name="TextBox 1"/>
          <p:cNvSpPr txBox="1"/>
          <p:nvPr/>
        </p:nvSpPr>
        <p:spPr>
          <a:xfrm>
            <a:off x="838200" y="685800"/>
            <a:ext cx="7696200" cy="3416320"/>
          </a:xfrm>
          <a:prstGeom prst="rect">
            <a:avLst/>
          </a:prstGeom>
          <a:noFill/>
        </p:spPr>
        <p:txBody>
          <a:bodyPr wrap="square" rtlCol="0">
            <a:spAutoFit/>
          </a:bodyPr>
          <a:lstStyle/>
          <a:p>
            <a:r>
              <a:rPr lang="en-US" dirty="0"/>
              <a:t>11. Stability studies of the product, at least 3 trials, duly signed by the</a:t>
            </a:r>
          </a:p>
          <a:p>
            <a:r>
              <a:rPr lang="en-US" dirty="0"/>
              <a:t>person who conducted the studies to justify claimed expiration date.</a:t>
            </a:r>
          </a:p>
          <a:p>
            <a:r>
              <a:rPr lang="en-US" dirty="0"/>
              <a:t>If no expiration, submit declaration from the manufacturer why </a:t>
            </a:r>
            <a:r>
              <a:rPr lang="en-US" dirty="0" smtClean="0"/>
              <a:t>the </a:t>
            </a:r>
            <a:r>
              <a:rPr lang="fil-PH" dirty="0"/>
              <a:t>device has no </a:t>
            </a:r>
            <a:r>
              <a:rPr lang="fil-PH" dirty="0" smtClean="0"/>
              <a:t>expiration</a:t>
            </a:r>
          </a:p>
          <a:p>
            <a:endParaRPr lang="en-US" dirty="0"/>
          </a:p>
          <a:p>
            <a:r>
              <a:rPr lang="en-US" i="1" dirty="0"/>
              <a:t>12. </a:t>
            </a:r>
            <a:r>
              <a:rPr lang="en-US" dirty="0"/>
              <a:t>Labeling materials for all sizes/reference codes to be used for the</a:t>
            </a:r>
          </a:p>
          <a:p>
            <a:r>
              <a:rPr lang="en-US" dirty="0"/>
              <a:t>product : Immediate label, secondary packaging, box label and</a:t>
            </a:r>
          </a:p>
          <a:p>
            <a:r>
              <a:rPr lang="en-US" dirty="0"/>
              <a:t>package insert /brochure, whichever is applicable.</a:t>
            </a:r>
          </a:p>
          <a:p>
            <a:endParaRPr lang="fil-PH" b="1" dirty="0"/>
          </a:p>
          <a:p>
            <a:r>
              <a:rPr lang="en-US" dirty="0"/>
              <a:t>13. Representative sample in the market or commercial presentation</a:t>
            </a:r>
          </a:p>
          <a:p>
            <a:endParaRPr lang="fil-PH" b="1" dirty="0"/>
          </a:p>
          <a:p>
            <a:r>
              <a:rPr lang="en-US" dirty="0"/>
              <a:t>14. Evidence of registration fee/ payment (charge slip/official receipt)</a:t>
            </a:r>
            <a:endParaRPr lang="fil-PH" dirty="0"/>
          </a:p>
        </p:txBody>
      </p:sp>
    </p:spTree>
    <p:extLst>
      <p:ext uri="{BB962C8B-B14F-4D97-AF65-F5344CB8AC3E}">
        <p14:creationId xmlns:p14="http://schemas.microsoft.com/office/powerpoint/2010/main" xmlns="" val="4268619292"/>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bwMode="auto">
          <a:xfrm>
            <a:off x="381000" y="228600"/>
            <a:ext cx="8382000" cy="6400800"/>
          </a:xfrm>
          <a:prstGeom prst="rect">
            <a:avLst/>
          </a:prstGeom>
          <a:solidFill>
            <a:schemeClr val="accent4">
              <a:lumMod val="60000"/>
              <a:lumOff val="40000"/>
            </a:schemeClr>
          </a:solidFill>
          <a:scene3d>
            <a:camera prst="orthographicFront" fov="0">
              <a:rot lat="0" lon="0" rev="0"/>
            </a:camera>
            <a:lightRig rig="soft" dir="tl">
              <a:rot lat="0" lon="0" rev="20100000"/>
            </a:lightRig>
          </a:scene3d>
          <a:sp3d>
            <a:bevelT w="50800" h="50800"/>
          </a:sp3d>
        </p:spPr>
        <p:style>
          <a:lnRef idx="0">
            <a:schemeClr val="accent3"/>
          </a:lnRef>
          <a:fillRef idx="3">
            <a:schemeClr val="accent3"/>
          </a:fillRef>
          <a:effectRef idx="3">
            <a:schemeClr val="accent3"/>
          </a:effectRef>
          <a:fontRef idx="minor">
            <a:schemeClr val="lt1"/>
          </a:fontRef>
        </p:style>
        <p:txBody>
          <a:bodyPr anchor="ctr">
            <a:scene3d>
              <a:camera prst="orthographicFront"/>
              <a:lightRig rig="flat" dir="tl">
                <a:rot lat="0" lon="0" rev="6600000"/>
              </a:lightRig>
            </a:scene3d>
            <a:sp3d extrusionH="25400" contourW="8890">
              <a:bevelT w="38100" h="31750"/>
              <a:contourClr>
                <a:schemeClr val="accent2">
                  <a:shade val="75000"/>
                </a:schemeClr>
              </a:contourClr>
            </a:sp3d>
          </a:bodyPr>
          <a:lstStyle/>
          <a:p>
            <a:pPr marL="88900" indent="-28575" algn="ctr" fontAlgn="auto">
              <a:spcAft>
                <a:spcPts val="0"/>
              </a:spcAft>
              <a:buFont typeface="Arial" pitchFamily="34" charset="0"/>
              <a:buNone/>
              <a:defRPr/>
            </a:pPr>
            <a:endParaRPr lang="en-US" b="1" dirty="0">
              <a:ln w="11430"/>
              <a:solidFill>
                <a:srgbClr val="000000"/>
              </a:solidFill>
              <a:effectLst>
                <a:outerShdw blurRad="50800" dist="39000" dir="5460000" algn="tl">
                  <a:srgbClr val="000000">
                    <a:alpha val="38000"/>
                  </a:srgbClr>
                </a:outerShdw>
              </a:effectLst>
            </a:endParaRPr>
          </a:p>
        </p:txBody>
      </p:sp>
      <p:sp>
        <p:nvSpPr>
          <p:cNvPr id="3" name="TextBox 2"/>
          <p:cNvSpPr txBox="1"/>
          <p:nvPr/>
        </p:nvSpPr>
        <p:spPr>
          <a:xfrm>
            <a:off x="609600" y="488989"/>
            <a:ext cx="3657600" cy="523220"/>
          </a:xfrm>
          <a:prstGeom prst="rect">
            <a:avLst/>
          </a:prstGeom>
          <a:noFill/>
        </p:spPr>
        <p:txBody>
          <a:bodyPr wrap="square" rtlCol="0">
            <a:spAutoFit/>
          </a:bodyPr>
          <a:lstStyle/>
          <a:p>
            <a:r>
              <a:rPr lang="en-US" sz="2800" b="1" dirty="0" smtClean="0"/>
              <a:t>TIMELINE:</a:t>
            </a:r>
            <a:endParaRPr lang="fil-PH" sz="2800" b="1" dirty="0"/>
          </a:p>
        </p:txBody>
      </p:sp>
      <p:pic>
        <p:nvPicPr>
          <p:cNvPr id="5" name="Picture 2" descr="D:\Users\CHRRHR-LRD\AppData\Local\Microsoft\Windows\Temporary Internet Files\Content.IE5\1X74D68M\MC900157109[1].wmf"/>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2057400" y="1495111"/>
            <a:ext cx="5562600" cy="4600919"/>
          </a:xfrm>
          <a:prstGeom prst="rect">
            <a:avLst/>
          </a:prstGeom>
          <a:noFill/>
          <a:extLst>
            <a:ext uri="{909E8E84-426E-40DD-AFC4-6F175D3DCCD1}">
              <a14:hiddenFill xmlns:a14="http://schemas.microsoft.com/office/drawing/2010/main" xmlns="">
                <a:solidFill>
                  <a:srgbClr val="FFFFFF"/>
                </a:solidFill>
              </a14:hiddenFill>
            </a:ext>
          </a:extLst>
        </p:spPr>
      </p:pic>
      <p:sp>
        <p:nvSpPr>
          <p:cNvPr id="6" name="TextBox 5"/>
          <p:cNvSpPr txBox="1"/>
          <p:nvPr/>
        </p:nvSpPr>
        <p:spPr>
          <a:xfrm>
            <a:off x="838200" y="1495111"/>
            <a:ext cx="5334000" cy="1569660"/>
          </a:xfrm>
          <a:prstGeom prst="rect">
            <a:avLst/>
          </a:prstGeom>
          <a:noFill/>
        </p:spPr>
        <p:txBody>
          <a:bodyPr wrap="square" rtlCol="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r>
              <a:rPr lang="en-US" sz="96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180 days</a:t>
            </a:r>
            <a:endParaRPr lang="fil-PH" sz="96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Tree>
    <p:extLst>
      <p:ext uri="{BB962C8B-B14F-4D97-AF65-F5344CB8AC3E}">
        <p14:creationId xmlns:p14="http://schemas.microsoft.com/office/powerpoint/2010/main" xmlns="" val="4268619292"/>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bwMode="auto">
          <a:xfrm>
            <a:off x="381000" y="228600"/>
            <a:ext cx="8382000" cy="6400800"/>
          </a:xfrm>
          <a:prstGeom prst="rect">
            <a:avLst/>
          </a:prstGeom>
          <a:solidFill>
            <a:schemeClr val="accent4">
              <a:lumMod val="60000"/>
              <a:lumOff val="40000"/>
            </a:schemeClr>
          </a:solidFill>
          <a:scene3d>
            <a:camera prst="orthographicFront" fov="0">
              <a:rot lat="0" lon="0" rev="0"/>
            </a:camera>
            <a:lightRig rig="soft" dir="tl">
              <a:rot lat="0" lon="0" rev="20100000"/>
            </a:lightRig>
          </a:scene3d>
          <a:sp3d>
            <a:bevelT w="50800" h="50800"/>
          </a:sp3d>
        </p:spPr>
        <p:style>
          <a:lnRef idx="0">
            <a:schemeClr val="accent3"/>
          </a:lnRef>
          <a:fillRef idx="3">
            <a:schemeClr val="accent3"/>
          </a:fillRef>
          <a:effectRef idx="3">
            <a:schemeClr val="accent3"/>
          </a:effectRef>
          <a:fontRef idx="minor">
            <a:schemeClr val="lt1"/>
          </a:fontRef>
        </p:style>
        <p:txBody>
          <a:bodyPr anchor="ctr">
            <a:scene3d>
              <a:camera prst="orthographicFront"/>
              <a:lightRig rig="flat" dir="tl">
                <a:rot lat="0" lon="0" rev="6600000"/>
              </a:lightRig>
            </a:scene3d>
            <a:sp3d extrusionH="25400" contourW="8890">
              <a:bevelT w="38100" h="31750"/>
              <a:contourClr>
                <a:schemeClr val="accent2">
                  <a:shade val="75000"/>
                </a:schemeClr>
              </a:contourClr>
            </a:sp3d>
          </a:bodyPr>
          <a:lstStyle/>
          <a:p>
            <a:pPr marL="88900" indent="-28575" algn="ctr" fontAlgn="auto">
              <a:spcAft>
                <a:spcPts val="0"/>
              </a:spcAft>
              <a:buFont typeface="Arial" pitchFamily="34" charset="0"/>
              <a:buNone/>
              <a:defRPr/>
            </a:pPr>
            <a:endParaRPr lang="en-US" b="1" dirty="0">
              <a:ln w="11430"/>
              <a:solidFill>
                <a:srgbClr val="000000"/>
              </a:solidFill>
              <a:effectLst>
                <a:outerShdw blurRad="50800" dist="39000" dir="5460000" algn="tl">
                  <a:srgbClr val="000000">
                    <a:alpha val="38000"/>
                  </a:srgbClr>
                </a:outerShdw>
              </a:effectLst>
            </a:endParaRPr>
          </a:p>
        </p:txBody>
      </p:sp>
      <p:sp>
        <p:nvSpPr>
          <p:cNvPr id="2" name="TextBox 1"/>
          <p:cNvSpPr txBox="1"/>
          <p:nvPr/>
        </p:nvSpPr>
        <p:spPr>
          <a:xfrm>
            <a:off x="762000" y="685800"/>
            <a:ext cx="6934200" cy="584775"/>
          </a:xfrm>
          <a:prstGeom prst="rect">
            <a:avLst/>
          </a:prstGeom>
          <a:noFill/>
        </p:spPr>
        <p:txBody>
          <a:bodyPr wrap="square" rtlCol="0">
            <a:spAutoFit/>
          </a:bodyPr>
          <a:lstStyle/>
          <a:p>
            <a:r>
              <a:rPr lang="en-US" sz="3200" dirty="0" smtClean="0"/>
              <a:t>POST MARKET SURVEILLANCE</a:t>
            </a:r>
            <a:endParaRPr lang="fil-PH" sz="3200" dirty="0"/>
          </a:p>
        </p:txBody>
      </p:sp>
      <p:sp>
        <p:nvSpPr>
          <p:cNvPr id="3" name="TextBox 2"/>
          <p:cNvSpPr txBox="1"/>
          <p:nvPr/>
        </p:nvSpPr>
        <p:spPr>
          <a:xfrm>
            <a:off x="2133600" y="1752600"/>
            <a:ext cx="4876800" cy="2308324"/>
          </a:xfrm>
          <a:prstGeom prst="rect">
            <a:avLst/>
          </a:prstGeom>
          <a:noFill/>
        </p:spPr>
        <p:txBody>
          <a:bodyPr wrap="square" rtlCol="0">
            <a:spAutoFit/>
          </a:bodyPr>
          <a:lstStyle/>
          <a:p>
            <a:pPr marL="285750" indent="-285750">
              <a:buFont typeface="Arial" pitchFamily="34" charset="0"/>
              <a:buChar char="•"/>
            </a:pPr>
            <a:r>
              <a:rPr lang="en-US" sz="2400" dirty="0" smtClean="0"/>
              <a:t>Mandatory reporting of product recalls and/or adverse events</a:t>
            </a:r>
          </a:p>
          <a:p>
            <a:pPr marL="285750" indent="-285750">
              <a:buFont typeface="Arial" pitchFamily="34" charset="0"/>
              <a:buChar char="•"/>
            </a:pPr>
            <a:endParaRPr lang="en-US" sz="2400" dirty="0"/>
          </a:p>
          <a:p>
            <a:pPr marL="285750" indent="-285750">
              <a:buFont typeface="Arial" pitchFamily="34" charset="0"/>
              <a:buChar char="•"/>
            </a:pPr>
            <a:r>
              <a:rPr lang="en-US" sz="2400" dirty="0" smtClean="0"/>
              <a:t>Quality Audit</a:t>
            </a:r>
          </a:p>
          <a:p>
            <a:pPr marL="285750" indent="-285750">
              <a:buFont typeface="Arial" pitchFamily="34" charset="0"/>
              <a:buChar char="•"/>
            </a:pPr>
            <a:endParaRPr lang="en-US" sz="2400" dirty="0"/>
          </a:p>
          <a:p>
            <a:pPr marL="285750" indent="-285750">
              <a:buFont typeface="Arial" pitchFamily="34" charset="0"/>
              <a:buChar char="•"/>
            </a:pPr>
            <a:r>
              <a:rPr lang="en-US" sz="2400" dirty="0" smtClean="0"/>
              <a:t>Compliance Monitoring</a:t>
            </a:r>
            <a:endParaRPr lang="fil-PH" sz="2400" dirty="0"/>
          </a:p>
        </p:txBody>
      </p:sp>
    </p:spTree>
    <p:extLst>
      <p:ext uri="{BB962C8B-B14F-4D97-AF65-F5344CB8AC3E}">
        <p14:creationId xmlns:p14="http://schemas.microsoft.com/office/powerpoint/2010/main" xmlns="" val="4268619292"/>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bwMode="auto">
          <a:xfrm>
            <a:off x="381000" y="228600"/>
            <a:ext cx="8382000" cy="6400800"/>
          </a:xfrm>
          <a:prstGeom prst="rect">
            <a:avLst/>
          </a:prstGeom>
          <a:solidFill>
            <a:schemeClr val="accent4">
              <a:lumMod val="60000"/>
              <a:lumOff val="40000"/>
            </a:schemeClr>
          </a:solidFill>
          <a:scene3d>
            <a:camera prst="orthographicFront" fov="0">
              <a:rot lat="0" lon="0" rev="0"/>
            </a:camera>
            <a:lightRig rig="soft" dir="tl">
              <a:rot lat="0" lon="0" rev="20100000"/>
            </a:lightRig>
          </a:scene3d>
          <a:sp3d>
            <a:bevelT w="50800" h="50800"/>
          </a:sp3d>
        </p:spPr>
        <p:style>
          <a:lnRef idx="0">
            <a:schemeClr val="accent3"/>
          </a:lnRef>
          <a:fillRef idx="3">
            <a:schemeClr val="accent3"/>
          </a:fillRef>
          <a:effectRef idx="3">
            <a:schemeClr val="accent3"/>
          </a:effectRef>
          <a:fontRef idx="minor">
            <a:schemeClr val="lt1"/>
          </a:fontRef>
        </p:style>
        <p:txBody>
          <a:bodyPr anchor="ctr">
            <a:scene3d>
              <a:camera prst="orthographicFront"/>
              <a:lightRig rig="flat" dir="tl">
                <a:rot lat="0" lon="0" rev="6600000"/>
              </a:lightRig>
            </a:scene3d>
            <a:sp3d extrusionH="25400" contourW="8890">
              <a:bevelT w="38100" h="31750"/>
              <a:contourClr>
                <a:schemeClr val="accent2">
                  <a:shade val="75000"/>
                </a:schemeClr>
              </a:contourClr>
            </a:sp3d>
          </a:bodyPr>
          <a:lstStyle/>
          <a:p>
            <a:pPr marL="88900" indent="-28575" algn="ctr" fontAlgn="auto">
              <a:spcAft>
                <a:spcPts val="0"/>
              </a:spcAft>
              <a:buFont typeface="Arial" pitchFamily="34" charset="0"/>
              <a:buNone/>
              <a:defRPr/>
            </a:pPr>
            <a:endParaRPr lang="en-US" b="1" dirty="0">
              <a:ln w="11430"/>
              <a:solidFill>
                <a:srgbClr val="000000"/>
              </a:solidFill>
              <a:effectLst>
                <a:outerShdw blurRad="50800" dist="39000" dir="5460000" algn="tl">
                  <a:srgbClr val="000000">
                    <a:alpha val="38000"/>
                  </a:srgbClr>
                </a:outerShdw>
              </a:effectLst>
            </a:endParaRPr>
          </a:p>
        </p:txBody>
      </p:sp>
      <p:pic>
        <p:nvPicPr>
          <p:cNvPr id="3" name="Picture 10" descr="C:\Users\ACER ASPIRE\AppData\Local\Microsoft\Windows\Temporary Internet Files\Content.IE5\E94UE4HD\MCj04344110000[1].wmf"/>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2101850" y="1066800"/>
            <a:ext cx="3378200" cy="38004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5" name="Rectangle 4"/>
          <p:cNvSpPr/>
          <p:nvPr/>
        </p:nvSpPr>
        <p:spPr>
          <a:xfrm>
            <a:off x="3313113" y="4465637"/>
            <a:ext cx="4495800" cy="923330"/>
          </a:xfrm>
          <a:prstGeom prst="rect">
            <a:avLst/>
          </a:prstGeom>
          <a:noFill/>
        </p:spPr>
        <p:txBody>
          <a:bodyPr>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defRPr/>
            </a:pPr>
            <a:r>
              <a:rPr lang="en-US" sz="5400" b="1" dirty="0">
                <a:ln w="11430">
                  <a:solidFill>
                    <a:srgbClr val="FF0000"/>
                  </a:solidFill>
                </a:ln>
                <a:solidFill>
                  <a:srgbClr val="FF3300"/>
                </a:solidFill>
                <a:effectLst>
                  <a:outerShdw blurRad="50800" dist="39000" dir="5460000" algn="tl">
                    <a:srgbClr val="000000">
                      <a:alpha val="38000"/>
                    </a:srgbClr>
                  </a:outerShdw>
                </a:effectLst>
                <a:latin typeface="Curlz MT" pitchFamily="82" charset="0"/>
                <a:cs typeface="Arial" charset="0"/>
              </a:rPr>
              <a:t>Any Questions?</a:t>
            </a:r>
          </a:p>
        </p:txBody>
      </p:sp>
    </p:spTree>
    <p:extLst>
      <p:ext uri="{BB962C8B-B14F-4D97-AF65-F5344CB8AC3E}">
        <p14:creationId xmlns:p14="http://schemas.microsoft.com/office/powerpoint/2010/main" xmlns="" val="42686192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9" presetClass="entr" presetSubtype="1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0" fill="hold"/>
                                        <p:tgtEl>
                                          <p:spTgt spid="3"/>
                                        </p:tgtEl>
                                        <p:attrNameLst>
                                          <p:attrName>ppt_w</p:attrName>
                                        </p:attrNameLst>
                                      </p:cBhvr>
                                      <p:tavLst>
                                        <p:tav tm="0" fmla="#ppt_w*sin(2.5*pi*$)">
                                          <p:val>
                                            <p:fltVal val="0"/>
                                          </p:val>
                                        </p:tav>
                                        <p:tav tm="100000">
                                          <p:val>
                                            <p:fltVal val="1"/>
                                          </p:val>
                                        </p:tav>
                                      </p:tavLst>
                                    </p:anim>
                                    <p:anim calcmode="lin" valueType="num">
                                      <p:cBhvr>
                                        <p:cTn id="8" dur="5000" fill="hold"/>
                                        <p:tgtEl>
                                          <p:spTgt spid="3"/>
                                        </p:tgtEl>
                                        <p:attrNameLst>
                                          <p:attrName>ppt_h</p:attrName>
                                        </p:attrNameLst>
                                      </p:cBhvr>
                                      <p:tavLst>
                                        <p:tav tm="0">
                                          <p:val>
                                            <p:strVal val="#ppt_h"/>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7" presetClass="entr" presetSubtype="4" fill="hold"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0" fill="hold"/>
                                        <p:tgtEl>
                                          <p:spTgt spid="5"/>
                                        </p:tgtEl>
                                        <p:attrNameLst>
                                          <p:attrName>ppt_x</p:attrName>
                                        </p:attrNameLst>
                                      </p:cBhvr>
                                      <p:tavLst>
                                        <p:tav tm="0">
                                          <p:val>
                                            <p:strVal val="#ppt_x"/>
                                          </p:val>
                                        </p:tav>
                                        <p:tav tm="100000">
                                          <p:val>
                                            <p:strVal val="#ppt_x"/>
                                          </p:val>
                                        </p:tav>
                                      </p:tavLst>
                                    </p:anim>
                                    <p:anim calcmode="lin" valueType="num">
                                      <p:cBhvr additive="base">
                                        <p:cTn id="14" dur="50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bwMode="auto">
          <a:xfrm>
            <a:off x="381000" y="304800"/>
            <a:ext cx="8382000" cy="6324600"/>
          </a:xfrm>
          <a:prstGeom prst="rect">
            <a:avLst/>
          </a:prstGeom>
          <a:solidFill>
            <a:schemeClr val="accent4">
              <a:lumMod val="60000"/>
              <a:lumOff val="40000"/>
            </a:schemeClr>
          </a:solidFill>
          <a:scene3d>
            <a:camera prst="orthographicFront" fov="0">
              <a:rot lat="0" lon="0" rev="0"/>
            </a:camera>
            <a:lightRig rig="soft" dir="tl">
              <a:rot lat="0" lon="0" rev="20100000"/>
            </a:lightRig>
          </a:scene3d>
          <a:sp3d>
            <a:bevelT w="50800" h="50800"/>
          </a:sp3d>
        </p:spPr>
        <p:style>
          <a:lnRef idx="0">
            <a:schemeClr val="accent3"/>
          </a:lnRef>
          <a:fillRef idx="3">
            <a:schemeClr val="accent3"/>
          </a:fillRef>
          <a:effectRef idx="3">
            <a:schemeClr val="accent3"/>
          </a:effectRef>
          <a:fontRef idx="minor">
            <a:schemeClr val="lt1"/>
          </a:fontRef>
        </p:style>
        <p:txBody>
          <a:bodyPr anchor="ctr">
            <a:scene3d>
              <a:camera prst="orthographicFront"/>
              <a:lightRig rig="flat" dir="tl">
                <a:rot lat="0" lon="0" rev="6600000"/>
              </a:lightRig>
            </a:scene3d>
            <a:sp3d extrusionH="25400" contourW="8890">
              <a:bevelT w="38100" h="31750"/>
              <a:contourClr>
                <a:schemeClr val="accent2">
                  <a:shade val="75000"/>
                </a:schemeClr>
              </a:contourClr>
            </a:sp3d>
          </a:bodyPr>
          <a:lstStyle/>
          <a:p>
            <a:pPr marL="88900" indent="-28575" algn="ctr" fontAlgn="auto">
              <a:spcAft>
                <a:spcPts val="0"/>
              </a:spcAft>
              <a:buFont typeface="Arial" pitchFamily="34" charset="0"/>
              <a:buNone/>
              <a:defRPr/>
            </a:pPr>
            <a:endParaRPr lang="en-US" b="1" dirty="0">
              <a:ln w="11430"/>
              <a:solidFill>
                <a:srgbClr val="000000"/>
              </a:solidFill>
              <a:effectLst>
                <a:outerShdw blurRad="50800" dist="39000" dir="5460000" algn="tl">
                  <a:srgbClr val="000000">
                    <a:alpha val="38000"/>
                  </a:srgbClr>
                </a:outerShdw>
              </a:effectLst>
            </a:endParaRPr>
          </a:p>
        </p:txBody>
      </p:sp>
      <p:pic>
        <p:nvPicPr>
          <p:cNvPr id="5" name="Picture 4" descr="flowers bangkok.jpg"/>
          <p:cNvPicPr>
            <a:picLocks noChangeAspect="1"/>
          </p:cNvPicPr>
          <p:nvPr/>
        </p:nvPicPr>
        <p:blipFill>
          <a:blip r:embed="rId2"/>
          <a:stretch>
            <a:fillRect/>
          </a:stretch>
        </p:blipFill>
        <p:spPr>
          <a:xfrm>
            <a:off x="1371600" y="990600"/>
            <a:ext cx="6400800" cy="4800600"/>
          </a:xfrm>
          <a:prstGeom prst="rect">
            <a:avLst/>
          </a:prstGeom>
        </p:spPr>
      </p:pic>
      <p:sp>
        <p:nvSpPr>
          <p:cNvPr id="6" name="Rectangle 5"/>
          <p:cNvSpPr/>
          <p:nvPr/>
        </p:nvSpPr>
        <p:spPr>
          <a:xfrm>
            <a:off x="1676400" y="1981200"/>
            <a:ext cx="5455532" cy="1569660"/>
          </a:xfrm>
          <a:prstGeom prst="rect">
            <a:avLst/>
          </a:prstGeom>
          <a:noFill/>
          <a:ln w="57150"/>
          <a:effectLst>
            <a:innerShdw blurRad="63500" dist="50800" dir="18900000">
              <a:prstClr val="black">
                <a:alpha val="50000"/>
              </a:prstClr>
            </a:innerShdw>
          </a:effectLst>
        </p:spPr>
        <p:style>
          <a:lnRef idx="2">
            <a:schemeClr val="accent3"/>
          </a:lnRef>
          <a:fillRef idx="1">
            <a:schemeClr val="lt1"/>
          </a:fillRef>
          <a:effectRef idx="0">
            <a:schemeClr val="accent3"/>
          </a:effectRef>
          <a:fontRef idx="minor">
            <a:schemeClr val="dk1"/>
          </a:fontRef>
        </p:style>
        <p:txBody>
          <a:bodyPr wrap="none" lIns="91440" tIns="45720" rIns="91440" bIns="45720">
            <a:spAutoFit/>
          </a:bodyPr>
          <a:lstStyle/>
          <a:p>
            <a:pPr algn="ctr"/>
            <a:r>
              <a:rPr lang="en-US" sz="9600" b="1" dirty="0" smtClean="0">
                <a:ln w="31550" cmpd="sng">
                  <a:solidFill>
                    <a:srgbClr val="008000"/>
                  </a:soli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latin typeface="Curlz MT" pitchFamily="82" charset="0"/>
              </a:rPr>
              <a:t>Thank You</a:t>
            </a:r>
            <a:endParaRPr lang="en-US" sz="9600" b="1" dirty="0">
              <a:ln w="31550" cmpd="sng">
                <a:solidFill>
                  <a:srgbClr val="008000"/>
                </a:soli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latin typeface="Curlz MT" pitchFamily="82" charset="0"/>
            </a:endParaRPr>
          </a:p>
        </p:txBody>
      </p:sp>
    </p:spTree>
    <p:extLst>
      <p:ext uri="{BB962C8B-B14F-4D97-AF65-F5344CB8AC3E}">
        <p14:creationId xmlns:p14="http://schemas.microsoft.com/office/powerpoint/2010/main" xmlns="" val="253567955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Group 8"/>
          <p:cNvGrpSpPr>
            <a:grpSpLocks/>
          </p:cNvGrpSpPr>
          <p:nvPr/>
        </p:nvGrpSpPr>
        <p:grpSpPr bwMode="auto">
          <a:xfrm>
            <a:off x="533400" y="457200"/>
            <a:ext cx="8077200" cy="5791200"/>
            <a:chOff x="533400" y="838200"/>
            <a:chExt cx="8229600" cy="5181600"/>
          </a:xfrm>
        </p:grpSpPr>
        <p:sp>
          <p:nvSpPr>
            <p:cNvPr id="14" name="Rectangle 13"/>
            <p:cNvSpPr/>
            <p:nvPr/>
          </p:nvSpPr>
          <p:spPr>
            <a:xfrm>
              <a:off x="533400" y="838200"/>
              <a:ext cx="8229600" cy="1219200"/>
            </a:xfrm>
            <a:prstGeom prst="rect">
              <a:avLst/>
            </a:prstGeom>
          </p:spPr>
          <p:style>
            <a:lnRef idx="0">
              <a:schemeClr val="accent4"/>
            </a:lnRef>
            <a:fillRef idx="3">
              <a:schemeClr val="accent4"/>
            </a:fillRef>
            <a:effectRef idx="3">
              <a:schemeClr val="accent4"/>
            </a:effectRef>
            <a:fontRef idx="minor">
              <a:schemeClr val="lt1"/>
            </a:fontRef>
          </p:style>
          <p:txBody>
            <a:bodyPr anchor="ctr">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defRPr/>
              </a:pPr>
              <a:r>
                <a:rPr lang="en-US" sz="3600" b="1" dirty="0">
                  <a:ln w="11430"/>
                  <a:solidFill>
                    <a:srgbClr val="000000"/>
                  </a:solidFill>
                  <a:effectLst>
                    <a:outerShdw blurRad="50800" dist="39000" dir="5460000" algn="tl">
                      <a:srgbClr val="000000">
                        <a:alpha val="38000"/>
                      </a:srgbClr>
                    </a:outerShdw>
                  </a:effectLst>
                </a:rPr>
                <a:t>FDA Act created 4 Centers</a:t>
              </a:r>
            </a:p>
          </p:txBody>
        </p:sp>
        <p:sp>
          <p:nvSpPr>
            <p:cNvPr id="15" name="Rectangle 14"/>
            <p:cNvSpPr/>
            <p:nvPr/>
          </p:nvSpPr>
          <p:spPr>
            <a:xfrm>
              <a:off x="533400" y="2057400"/>
              <a:ext cx="2057400" cy="3962400"/>
            </a:xfrm>
            <a:prstGeom prst="rect">
              <a:avLst/>
            </a:prstGeom>
          </p:spPr>
          <p:style>
            <a:lnRef idx="0">
              <a:schemeClr val="accent4"/>
            </a:lnRef>
            <a:fillRef idx="3">
              <a:schemeClr val="accent4"/>
            </a:fillRef>
            <a:effectRef idx="3">
              <a:schemeClr val="accent4"/>
            </a:effectRef>
            <a:fontRef idx="minor">
              <a:schemeClr val="lt1"/>
            </a:fontRef>
          </p:style>
          <p:txBody>
            <a:bodyPr anchor="ctr">
              <a:scene3d>
                <a:camera prst="orthographicFront"/>
                <a:lightRig rig="flat" dir="tl">
                  <a:rot lat="0" lon="0" rev="6600000"/>
                </a:lightRig>
              </a:scene3d>
              <a:sp3d extrusionH="25400" contourW="8890">
                <a:bevelT w="38100" h="31750"/>
                <a:contourClr>
                  <a:schemeClr val="accent2">
                    <a:shade val="75000"/>
                  </a:schemeClr>
                </a:contourClr>
              </a:sp3d>
            </a:bodyPr>
            <a:lstStyle/>
            <a:p>
              <a:pPr marL="514350" indent="-514350" fontAlgn="auto">
                <a:spcAft>
                  <a:spcPts val="0"/>
                </a:spcAft>
                <a:defRPr/>
              </a:pPr>
              <a:endParaRPr lang="en-US"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a:p>
              <a:pPr marL="514350" indent="-514350" algn="ctr" fontAlgn="auto">
                <a:spcAft>
                  <a:spcPts val="0"/>
                </a:spcAft>
                <a:defRPr/>
              </a:pPr>
              <a:r>
                <a:rPr lang="en-US" sz="2000" b="1" dirty="0">
                  <a:ln w="11430"/>
                  <a:solidFill>
                    <a:srgbClr val="080808"/>
                  </a:solidFill>
                  <a:effectLst>
                    <a:outerShdw blurRad="50800" dist="39000" dir="5460000" algn="tl">
                      <a:srgbClr val="000000">
                        <a:alpha val="38000"/>
                      </a:srgbClr>
                    </a:outerShdw>
                  </a:effectLst>
                </a:rPr>
                <a:t>Center for Drug</a:t>
              </a:r>
            </a:p>
            <a:p>
              <a:pPr marL="514350" indent="-514350" algn="ctr" fontAlgn="auto">
                <a:spcAft>
                  <a:spcPts val="0"/>
                </a:spcAft>
                <a:defRPr/>
              </a:pPr>
              <a:r>
                <a:rPr lang="en-US" sz="2000" b="1" dirty="0">
                  <a:ln w="11430"/>
                  <a:solidFill>
                    <a:srgbClr val="080808"/>
                  </a:solidFill>
                  <a:effectLst>
                    <a:outerShdw blurRad="50800" dist="39000" dir="5460000" algn="tl">
                      <a:srgbClr val="000000">
                        <a:alpha val="38000"/>
                      </a:srgbClr>
                    </a:outerShdw>
                  </a:effectLst>
                </a:rPr>
                <a:t> Regulation and </a:t>
              </a:r>
            </a:p>
            <a:p>
              <a:pPr marL="514350" indent="-514350" algn="ctr" fontAlgn="auto">
                <a:spcAft>
                  <a:spcPts val="0"/>
                </a:spcAft>
                <a:defRPr/>
              </a:pPr>
              <a:r>
                <a:rPr lang="en-US" sz="2000" b="1" dirty="0">
                  <a:ln w="11430"/>
                  <a:solidFill>
                    <a:srgbClr val="080808"/>
                  </a:solidFill>
                  <a:effectLst>
                    <a:outerShdw blurRad="50800" dist="39000" dir="5460000" algn="tl">
                      <a:srgbClr val="000000">
                        <a:alpha val="38000"/>
                      </a:srgbClr>
                    </a:outerShdw>
                  </a:effectLst>
                </a:rPr>
                <a:t>Research (to </a:t>
              </a:r>
            </a:p>
            <a:p>
              <a:pPr marL="514350" indent="-514350" algn="ctr" fontAlgn="auto">
                <a:spcAft>
                  <a:spcPts val="0"/>
                </a:spcAft>
                <a:defRPr/>
              </a:pPr>
              <a:r>
                <a:rPr lang="en-US" sz="2000" b="1" dirty="0">
                  <a:ln w="11430"/>
                  <a:solidFill>
                    <a:srgbClr val="080808"/>
                  </a:solidFill>
                  <a:effectLst>
                    <a:outerShdw blurRad="50800" dist="39000" dir="5460000" algn="tl">
                      <a:srgbClr val="000000">
                        <a:alpha val="38000"/>
                      </a:srgbClr>
                    </a:outerShdw>
                  </a:effectLst>
                </a:rPr>
                <a:t>include </a:t>
              </a:r>
            </a:p>
            <a:p>
              <a:pPr marL="514350" indent="-514350" algn="ctr" fontAlgn="auto">
                <a:spcAft>
                  <a:spcPts val="0"/>
                </a:spcAft>
                <a:defRPr/>
              </a:pPr>
              <a:r>
                <a:rPr lang="en-US" sz="2000" b="1" dirty="0">
                  <a:ln w="11430"/>
                  <a:solidFill>
                    <a:srgbClr val="080808"/>
                  </a:solidFill>
                  <a:effectLst>
                    <a:outerShdw blurRad="50800" dist="39000" dir="5460000" algn="tl">
                      <a:srgbClr val="000000">
                        <a:alpha val="38000"/>
                      </a:srgbClr>
                    </a:outerShdw>
                  </a:effectLst>
                </a:rPr>
                <a:t>veterinary </a:t>
              </a:r>
            </a:p>
            <a:p>
              <a:pPr marL="514350" indent="-514350" algn="ctr" fontAlgn="auto">
                <a:spcAft>
                  <a:spcPts val="0"/>
                </a:spcAft>
                <a:defRPr/>
              </a:pPr>
              <a:r>
                <a:rPr lang="en-US" sz="2000" b="1" dirty="0">
                  <a:ln w="11430"/>
                  <a:solidFill>
                    <a:srgbClr val="080808"/>
                  </a:solidFill>
                  <a:effectLst>
                    <a:outerShdw blurRad="50800" dist="39000" dir="5460000" algn="tl">
                      <a:srgbClr val="000000">
                        <a:alpha val="38000"/>
                      </a:srgbClr>
                    </a:outerShdw>
                  </a:effectLst>
                </a:rPr>
                <a:t>medicine, </a:t>
              </a:r>
            </a:p>
            <a:p>
              <a:pPr marL="514350" indent="-514350" algn="ctr" fontAlgn="auto">
                <a:spcAft>
                  <a:spcPts val="0"/>
                </a:spcAft>
                <a:defRPr/>
              </a:pPr>
              <a:r>
                <a:rPr lang="en-US" sz="2000" b="1" dirty="0">
                  <a:ln w="11430"/>
                  <a:solidFill>
                    <a:srgbClr val="080808"/>
                  </a:solidFill>
                  <a:effectLst>
                    <a:outerShdw blurRad="50800" dist="39000" dir="5460000" algn="tl">
                      <a:srgbClr val="000000">
                        <a:alpha val="38000"/>
                      </a:srgbClr>
                    </a:outerShdw>
                  </a:effectLst>
                </a:rPr>
                <a:t>vaccines and </a:t>
              </a:r>
            </a:p>
            <a:p>
              <a:pPr marL="514350" indent="-514350" algn="ctr" fontAlgn="auto">
                <a:spcAft>
                  <a:spcPts val="0"/>
                </a:spcAft>
                <a:defRPr/>
              </a:pPr>
              <a:r>
                <a:rPr lang="en-US" sz="2000" b="1" dirty="0" err="1">
                  <a:ln w="11430"/>
                  <a:solidFill>
                    <a:srgbClr val="080808"/>
                  </a:solidFill>
                  <a:effectLst>
                    <a:outerShdw blurRad="50800" dist="39000" dir="5460000" algn="tl">
                      <a:srgbClr val="000000">
                        <a:alpha val="38000"/>
                      </a:srgbClr>
                    </a:outerShdw>
                  </a:effectLst>
                </a:rPr>
                <a:t>biologicals</a:t>
              </a:r>
              <a:r>
                <a:rPr lang="en-US" sz="2000" b="1" dirty="0">
                  <a:ln w="11430"/>
                  <a:solidFill>
                    <a:srgbClr val="080808"/>
                  </a:solidFill>
                  <a:effectLst>
                    <a:outerShdw blurRad="50800" dist="39000" dir="5460000" algn="tl">
                      <a:srgbClr val="000000">
                        <a:alpha val="38000"/>
                      </a:srgbClr>
                    </a:outerShdw>
                  </a:effectLst>
                </a:rPr>
                <a:t>)</a:t>
              </a:r>
            </a:p>
          </p:txBody>
        </p:sp>
        <p:sp>
          <p:nvSpPr>
            <p:cNvPr id="16" name="Rectangle 15"/>
            <p:cNvSpPr/>
            <p:nvPr/>
          </p:nvSpPr>
          <p:spPr>
            <a:xfrm>
              <a:off x="2590800" y="2057400"/>
              <a:ext cx="2057400" cy="3962400"/>
            </a:xfrm>
            <a:prstGeom prst="rect">
              <a:avLst/>
            </a:prstGeom>
          </p:spPr>
          <p:style>
            <a:lnRef idx="0">
              <a:schemeClr val="accent4"/>
            </a:lnRef>
            <a:fillRef idx="3">
              <a:schemeClr val="accent4"/>
            </a:fillRef>
            <a:effectRef idx="3">
              <a:schemeClr val="accent4"/>
            </a:effectRef>
            <a:fontRef idx="minor">
              <a:schemeClr val="lt1"/>
            </a:fontRef>
          </p:style>
          <p:txBody>
            <a:bodyPr anchor="ctr">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defRPr/>
              </a:pPr>
              <a:r>
                <a:rPr lang="en-US" sz="2000" b="1" dirty="0">
                  <a:ln w="11430"/>
                  <a:solidFill>
                    <a:srgbClr val="000000"/>
                  </a:solidFill>
                  <a:effectLst>
                    <a:outerShdw blurRad="50800" dist="39000" dir="5460000" algn="tl">
                      <a:srgbClr val="000000">
                        <a:alpha val="38000"/>
                      </a:srgbClr>
                    </a:outerShdw>
                  </a:effectLst>
                </a:rPr>
                <a:t>Center for Food Regulation and Research</a:t>
              </a:r>
            </a:p>
          </p:txBody>
        </p:sp>
        <p:sp>
          <p:nvSpPr>
            <p:cNvPr id="17" name="Rectangle 16"/>
            <p:cNvSpPr/>
            <p:nvPr/>
          </p:nvSpPr>
          <p:spPr>
            <a:xfrm>
              <a:off x="4648200" y="2057400"/>
              <a:ext cx="2057400" cy="3962400"/>
            </a:xfrm>
            <a:prstGeom prst="rect">
              <a:avLst/>
            </a:prstGeom>
          </p:spPr>
          <p:style>
            <a:lnRef idx="0">
              <a:schemeClr val="accent4"/>
            </a:lnRef>
            <a:fillRef idx="3">
              <a:schemeClr val="accent4"/>
            </a:fillRef>
            <a:effectRef idx="3">
              <a:schemeClr val="accent4"/>
            </a:effectRef>
            <a:fontRef idx="minor">
              <a:schemeClr val="lt1"/>
            </a:fontRef>
          </p:style>
          <p:txBody>
            <a:bodyPr anchor="ctr">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defRPr/>
              </a:pPr>
              <a:r>
                <a:rPr lang="en-US" sz="2000" b="1" dirty="0">
                  <a:ln w="11430"/>
                  <a:solidFill>
                    <a:srgbClr val="000000"/>
                  </a:solidFill>
                  <a:effectLst>
                    <a:outerShdw blurRad="50800" dist="39000" dir="5460000" algn="tl">
                      <a:srgbClr val="000000">
                        <a:alpha val="38000"/>
                      </a:srgbClr>
                    </a:outerShdw>
                  </a:effectLst>
                </a:rPr>
                <a:t>Center for Cosmetics Regulation and Research (to include household hazardous/urban substances</a:t>
              </a:r>
              <a:r>
                <a:rPr lang="en-US"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a:t>
              </a:r>
            </a:p>
          </p:txBody>
        </p:sp>
        <p:sp>
          <p:nvSpPr>
            <p:cNvPr id="18" name="Rectangle 17"/>
            <p:cNvSpPr/>
            <p:nvPr/>
          </p:nvSpPr>
          <p:spPr>
            <a:xfrm>
              <a:off x="6705600" y="2057400"/>
              <a:ext cx="2057400" cy="3962400"/>
            </a:xfrm>
            <a:prstGeom prst="rect">
              <a:avLst/>
            </a:prstGeom>
          </p:spPr>
          <p:style>
            <a:lnRef idx="0">
              <a:schemeClr val="accent4"/>
            </a:lnRef>
            <a:fillRef idx="3">
              <a:schemeClr val="accent4"/>
            </a:fillRef>
            <a:effectRef idx="3">
              <a:schemeClr val="accent4"/>
            </a:effectRef>
            <a:fontRef idx="minor">
              <a:schemeClr val="lt1"/>
            </a:fontRef>
          </p:style>
          <p:txBody>
            <a:bodyPr anchor="ctr">
              <a:scene3d>
                <a:camera prst="orthographicFront"/>
                <a:lightRig rig="flat" dir="tl">
                  <a:rot lat="0" lon="0" rev="6600000"/>
                </a:lightRig>
              </a:scene3d>
              <a:sp3d extrusionH="25400" contourW="8890">
                <a:bevelT w="38100" h="31750"/>
                <a:contourClr>
                  <a:schemeClr val="accent2">
                    <a:shade val="75000"/>
                  </a:schemeClr>
                </a:contourClr>
              </a:sp3d>
            </a:bodyPr>
            <a:lstStyle/>
            <a:p>
              <a:pPr marL="509588" indent="-449263" algn="ctr" fontAlgn="auto">
                <a:spcAft>
                  <a:spcPts val="0"/>
                </a:spcAft>
                <a:buFont typeface="Arial" pitchFamily="34" charset="0"/>
                <a:buNone/>
                <a:defRPr/>
              </a:pPr>
              <a:r>
                <a:rPr lang="en-US" b="1" dirty="0">
                  <a:ln w="11430"/>
                  <a:solidFill>
                    <a:srgbClr val="000000"/>
                  </a:solidFill>
                  <a:effectLst>
                    <a:outerShdw blurRad="50800" dist="39000" dir="5460000" algn="tl">
                      <a:srgbClr val="000000">
                        <a:alpha val="38000"/>
                      </a:srgbClr>
                    </a:outerShdw>
                  </a:effectLst>
                </a:rPr>
                <a:t>Center for Device</a:t>
              </a:r>
            </a:p>
            <a:p>
              <a:pPr marL="509588" indent="-449263" algn="ctr" fontAlgn="auto">
                <a:spcAft>
                  <a:spcPts val="0"/>
                </a:spcAft>
                <a:buFont typeface="Arial" pitchFamily="34" charset="0"/>
                <a:buNone/>
                <a:defRPr/>
              </a:pPr>
              <a:r>
                <a:rPr lang="en-US" b="1" dirty="0">
                  <a:ln w="11430"/>
                  <a:solidFill>
                    <a:srgbClr val="000000"/>
                  </a:solidFill>
                  <a:effectLst>
                    <a:outerShdw blurRad="50800" dist="39000" dir="5460000" algn="tl">
                      <a:srgbClr val="000000">
                        <a:alpha val="38000"/>
                      </a:srgbClr>
                    </a:outerShdw>
                  </a:effectLst>
                </a:rPr>
                <a:t> Regulation,</a:t>
              </a:r>
            </a:p>
            <a:p>
              <a:pPr marL="509588" indent="-449263" algn="ctr" fontAlgn="auto">
                <a:spcAft>
                  <a:spcPts val="0"/>
                </a:spcAft>
                <a:buFont typeface="Arial" pitchFamily="34" charset="0"/>
                <a:buNone/>
                <a:defRPr/>
              </a:pPr>
              <a:r>
                <a:rPr lang="en-US" b="1" dirty="0">
                  <a:ln w="11430"/>
                  <a:solidFill>
                    <a:srgbClr val="000000"/>
                  </a:solidFill>
                  <a:effectLst>
                    <a:outerShdw blurRad="50800" dist="39000" dir="5460000" algn="tl">
                      <a:srgbClr val="000000">
                        <a:alpha val="38000"/>
                      </a:srgbClr>
                    </a:outerShdw>
                  </a:effectLst>
                </a:rPr>
                <a:t> Radiation Health,</a:t>
              </a:r>
            </a:p>
            <a:p>
              <a:pPr marL="509588" indent="-449263" algn="ctr" fontAlgn="auto">
                <a:spcAft>
                  <a:spcPts val="0"/>
                </a:spcAft>
                <a:buFont typeface="Arial" pitchFamily="34" charset="0"/>
                <a:buNone/>
                <a:defRPr/>
              </a:pPr>
              <a:r>
                <a:rPr lang="en-US" b="1" dirty="0">
                  <a:ln w="11430"/>
                  <a:solidFill>
                    <a:srgbClr val="000000"/>
                  </a:solidFill>
                  <a:effectLst>
                    <a:outerShdw blurRad="50800" dist="39000" dir="5460000" algn="tl">
                      <a:srgbClr val="000000">
                        <a:alpha val="38000"/>
                      </a:srgbClr>
                    </a:outerShdw>
                  </a:effectLst>
                </a:rPr>
                <a:t> and Research.</a:t>
              </a:r>
            </a:p>
          </p:txBody>
        </p:sp>
      </p:grpSp>
    </p:spTree>
    <p:extLst>
      <p:ext uri="{BB962C8B-B14F-4D97-AF65-F5344CB8AC3E}">
        <p14:creationId xmlns:p14="http://schemas.microsoft.com/office/powerpoint/2010/main" xmlns="" val="363127834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ounded Rectangle 5"/>
          <p:cNvSpPr/>
          <p:nvPr/>
        </p:nvSpPr>
        <p:spPr>
          <a:xfrm>
            <a:off x="228600" y="152400"/>
            <a:ext cx="7467600" cy="914400"/>
          </a:xfrm>
          <a:prstGeom prst="roundRect">
            <a:avLst/>
          </a:prstGeom>
        </p:spPr>
        <p:style>
          <a:lnRef idx="0">
            <a:schemeClr val="accent4"/>
          </a:lnRef>
          <a:fillRef idx="3">
            <a:schemeClr val="accent4"/>
          </a:fillRef>
          <a:effectRef idx="3">
            <a:schemeClr val="accent4"/>
          </a:effectRef>
          <a:fontRef idx="minor">
            <a:schemeClr val="lt1"/>
          </a:fontRef>
        </p:style>
        <p:txBody>
          <a:bodyPr rtlCol="0" anchor="ctr"/>
          <a:lstStyle/>
          <a:p>
            <a:pPr algn="ctr"/>
            <a:r>
              <a:rPr lang="en-US" sz="3600" b="1" dirty="0" smtClean="0">
                <a:solidFill>
                  <a:schemeClr val="tx1"/>
                </a:solidFill>
                <a:latin typeface="Maiandra GD" pitchFamily="34" charset="0"/>
              </a:rPr>
              <a:t>The CDRRHR</a:t>
            </a:r>
            <a:endParaRPr lang="en-US" sz="3600" b="1" dirty="0">
              <a:solidFill>
                <a:schemeClr val="tx1"/>
              </a:solidFill>
              <a:latin typeface="Maiandra GD" pitchFamily="34" charset="0"/>
            </a:endParaRPr>
          </a:p>
        </p:txBody>
      </p:sp>
      <p:sp>
        <p:nvSpPr>
          <p:cNvPr id="5" name="Rectangle 4"/>
          <p:cNvSpPr/>
          <p:nvPr/>
        </p:nvSpPr>
        <p:spPr bwMode="auto">
          <a:xfrm>
            <a:off x="609600" y="1714500"/>
            <a:ext cx="8077200" cy="1266265"/>
          </a:xfrm>
          <a:prstGeom prst="rect">
            <a:avLst/>
          </a:prstGeom>
          <a:solidFill>
            <a:schemeClr val="accent4">
              <a:lumMod val="60000"/>
              <a:lumOff val="40000"/>
            </a:schemeClr>
          </a:solidFill>
          <a:scene3d>
            <a:camera prst="orthographicFront"/>
            <a:lightRig rig="flat" dir="tl">
              <a:rot lat="0" lon="0" rev="6600000"/>
            </a:lightRig>
          </a:scene3d>
          <a:sp3d>
            <a:bevelT/>
          </a:sp3d>
        </p:spPr>
        <p:style>
          <a:lnRef idx="1">
            <a:schemeClr val="accent3"/>
          </a:lnRef>
          <a:fillRef idx="2">
            <a:schemeClr val="accent3"/>
          </a:fillRef>
          <a:effectRef idx="1">
            <a:schemeClr val="accent3"/>
          </a:effectRef>
          <a:fontRef idx="minor">
            <a:schemeClr val="dk1"/>
          </a:fontRef>
        </p:style>
        <p:txBody>
          <a:bodyPr anchor="ctr">
            <a:sp3d extrusionH="25400" contourW="8890">
              <a:bevelT w="38100" h="31750"/>
              <a:contourClr>
                <a:schemeClr val="accent2">
                  <a:shade val="75000"/>
                </a:schemeClr>
              </a:contourClr>
            </a:sp3d>
          </a:bodyPr>
          <a:lstStyle/>
          <a:p>
            <a:pPr algn="ctr">
              <a:defRPr/>
            </a:pPr>
            <a:r>
              <a:rPr lang="en-US" sz="2800" b="1" dirty="0" smtClean="0">
                <a:ln w="11430"/>
                <a:solidFill>
                  <a:srgbClr val="000000"/>
                </a:solidFill>
                <a:effectLst>
                  <a:outerShdw blurRad="50800" dist="39000" dir="5460000" algn="tl">
                    <a:srgbClr val="000000">
                      <a:alpha val="38000"/>
                    </a:srgbClr>
                  </a:outerShdw>
                </a:effectLst>
              </a:rPr>
              <a:t>Office of the Director  </a:t>
            </a:r>
          </a:p>
          <a:p>
            <a:pPr algn="ctr">
              <a:defRPr/>
            </a:pPr>
            <a:r>
              <a:rPr lang="en-US" sz="1400" b="1" dirty="0" smtClean="0">
                <a:ln w="11430"/>
                <a:solidFill>
                  <a:srgbClr val="000000"/>
                </a:solidFill>
                <a:effectLst>
                  <a:outerShdw blurRad="50800" dist="39000" dir="5460000" algn="tl">
                    <a:srgbClr val="000000">
                      <a:alpha val="38000"/>
                    </a:srgbClr>
                  </a:outerShdw>
                </a:effectLst>
              </a:rPr>
              <a:t>P- 10</a:t>
            </a:r>
          </a:p>
          <a:p>
            <a:pPr algn="ctr">
              <a:defRPr/>
            </a:pPr>
            <a:endParaRPr lang="en-US" sz="1400" b="1" dirty="0">
              <a:ln w="11430"/>
              <a:solidFill>
                <a:srgbClr val="000000"/>
              </a:solidFill>
              <a:effectLst>
                <a:outerShdw blurRad="50800" dist="39000" dir="5460000" algn="tl">
                  <a:srgbClr val="000000">
                    <a:alpha val="38000"/>
                  </a:srgbClr>
                </a:outerShdw>
              </a:effectLst>
            </a:endParaRPr>
          </a:p>
        </p:txBody>
      </p:sp>
      <p:sp>
        <p:nvSpPr>
          <p:cNvPr id="8" name="Rectangle 7"/>
          <p:cNvSpPr/>
          <p:nvPr/>
        </p:nvSpPr>
        <p:spPr bwMode="auto">
          <a:xfrm>
            <a:off x="609600" y="2980765"/>
            <a:ext cx="2019300" cy="2505635"/>
          </a:xfrm>
          <a:prstGeom prst="rect">
            <a:avLst/>
          </a:prstGeom>
          <a:solidFill>
            <a:schemeClr val="accent4">
              <a:lumMod val="60000"/>
              <a:lumOff val="40000"/>
            </a:schemeClr>
          </a:solidFill>
          <a:scene3d>
            <a:camera prst="orthographicFront" fov="0">
              <a:rot lat="0" lon="0" rev="0"/>
            </a:camera>
            <a:lightRig rig="soft" dir="tl">
              <a:rot lat="0" lon="0" rev="20100000"/>
            </a:lightRig>
          </a:scene3d>
          <a:sp3d>
            <a:bevelT w="50800" h="50800"/>
          </a:sp3d>
        </p:spPr>
        <p:style>
          <a:lnRef idx="0">
            <a:schemeClr val="accent3"/>
          </a:lnRef>
          <a:fillRef idx="3">
            <a:schemeClr val="accent3"/>
          </a:fillRef>
          <a:effectRef idx="3">
            <a:schemeClr val="accent3"/>
          </a:effectRef>
          <a:fontRef idx="minor">
            <a:schemeClr val="lt1"/>
          </a:fontRef>
        </p:style>
        <p:txBody>
          <a:bodyPr anchor="ctr">
            <a:scene3d>
              <a:camera prst="orthographicFront"/>
              <a:lightRig rig="flat" dir="tl">
                <a:rot lat="0" lon="0" rev="6600000"/>
              </a:lightRig>
            </a:scene3d>
            <a:sp3d extrusionH="25400" contourW="8890">
              <a:bevelT w="38100" h="31750"/>
              <a:contourClr>
                <a:schemeClr val="accent2">
                  <a:shade val="75000"/>
                </a:schemeClr>
              </a:contourClr>
            </a:sp3d>
          </a:bodyPr>
          <a:lstStyle/>
          <a:p>
            <a:pPr marL="514350" indent="-514350" fontAlgn="auto">
              <a:spcAft>
                <a:spcPts val="0"/>
              </a:spcAft>
              <a:defRPr/>
            </a:pPr>
            <a:endParaRPr lang="en-US"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a:p>
            <a:pPr algn="ctr" fontAlgn="auto">
              <a:spcAft>
                <a:spcPts val="0"/>
              </a:spcAft>
              <a:defRPr/>
            </a:pPr>
            <a:r>
              <a:rPr lang="en-US" sz="2000" b="1" dirty="0" smtClean="0">
                <a:ln w="11430"/>
                <a:solidFill>
                  <a:srgbClr val="080808"/>
                </a:solidFill>
                <a:effectLst>
                  <a:outerShdw blurRad="50800" dist="39000" dir="5460000" algn="tl">
                    <a:srgbClr val="000000">
                      <a:alpha val="38000"/>
                    </a:srgbClr>
                  </a:outerShdw>
                </a:effectLst>
              </a:rPr>
              <a:t>Product Research and Standard Development</a:t>
            </a:r>
          </a:p>
          <a:p>
            <a:pPr algn="ctr" fontAlgn="auto">
              <a:spcAft>
                <a:spcPts val="0"/>
              </a:spcAft>
              <a:defRPr/>
            </a:pPr>
            <a:endParaRPr lang="en-US" sz="2000" b="1" dirty="0">
              <a:ln w="11430"/>
              <a:solidFill>
                <a:srgbClr val="080808"/>
              </a:solidFill>
              <a:effectLst>
                <a:outerShdw blurRad="50800" dist="39000" dir="5460000" algn="tl">
                  <a:srgbClr val="000000">
                    <a:alpha val="38000"/>
                  </a:srgbClr>
                </a:outerShdw>
              </a:effectLst>
            </a:endParaRPr>
          </a:p>
          <a:p>
            <a:pPr algn="ctr" fontAlgn="auto">
              <a:spcAft>
                <a:spcPts val="0"/>
              </a:spcAft>
              <a:defRPr/>
            </a:pPr>
            <a:r>
              <a:rPr lang="en-US" sz="1400" b="1" dirty="0" smtClean="0">
                <a:ln w="11430"/>
                <a:solidFill>
                  <a:srgbClr val="080808"/>
                </a:solidFill>
                <a:effectLst>
                  <a:outerShdw blurRad="50800" dist="39000" dir="5460000" algn="tl">
                    <a:srgbClr val="000000">
                      <a:alpha val="38000"/>
                    </a:srgbClr>
                  </a:outerShdw>
                </a:effectLst>
              </a:rPr>
              <a:t>P – 6 (2) </a:t>
            </a:r>
          </a:p>
          <a:p>
            <a:pPr algn="ctr" fontAlgn="auto">
              <a:spcAft>
                <a:spcPts val="0"/>
              </a:spcAft>
              <a:defRPr/>
            </a:pPr>
            <a:r>
              <a:rPr lang="en-US" sz="1400" b="1" dirty="0" smtClean="0">
                <a:ln w="11430"/>
                <a:solidFill>
                  <a:srgbClr val="080808"/>
                </a:solidFill>
                <a:effectLst>
                  <a:outerShdw blurRad="50800" dist="39000" dir="5460000" algn="tl">
                    <a:srgbClr val="000000">
                      <a:alpha val="38000"/>
                    </a:srgbClr>
                  </a:outerShdw>
                </a:effectLst>
              </a:rPr>
              <a:t>JO - 1</a:t>
            </a:r>
            <a:endParaRPr lang="en-US" sz="1400" b="1" dirty="0">
              <a:ln w="11430"/>
              <a:solidFill>
                <a:srgbClr val="080808"/>
              </a:solidFill>
              <a:effectLst>
                <a:outerShdw blurRad="50800" dist="39000" dir="5460000" algn="tl">
                  <a:srgbClr val="000000">
                    <a:alpha val="38000"/>
                  </a:srgbClr>
                </a:outerShdw>
              </a:effectLst>
            </a:endParaRPr>
          </a:p>
        </p:txBody>
      </p:sp>
      <p:sp>
        <p:nvSpPr>
          <p:cNvPr id="9" name="Rectangle 8"/>
          <p:cNvSpPr/>
          <p:nvPr/>
        </p:nvSpPr>
        <p:spPr bwMode="auto">
          <a:xfrm>
            <a:off x="2628900" y="2980765"/>
            <a:ext cx="2019300" cy="2505635"/>
          </a:xfrm>
          <a:prstGeom prst="rect">
            <a:avLst/>
          </a:prstGeom>
          <a:solidFill>
            <a:schemeClr val="accent4">
              <a:lumMod val="60000"/>
              <a:lumOff val="40000"/>
            </a:schemeClr>
          </a:solidFill>
          <a:scene3d>
            <a:camera prst="orthographicFront" fov="0">
              <a:rot lat="0" lon="0" rev="0"/>
            </a:camera>
            <a:lightRig rig="soft" dir="tl">
              <a:rot lat="0" lon="0" rev="20100000"/>
            </a:lightRig>
          </a:scene3d>
          <a:sp3d>
            <a:bevelT w="50800" h="50800"/>
          </a:sp3d>
        </p:spPr>
        <p:style>
          <a:lnRef idx="0">
            <a:schemeClr val="accent3"/>
          </a:lnRef>
          <a:fillRef idx="3">
            <a:schemeClr val="accent3"/>
          </a:fillRef>
          <a:effectRef idx="3">
            <a:schemeClr val="accent3"/>
          </a:effectRef>
          <a:fontRef idx="minor">
            <a:schemeClr val="lt1"/>
          </a:fontRef>
        </p:style>
        <p:txBody>
          <a:bodyPr anchor="ctr">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defRPr/>
            </a:pPr>
            <a:r>
              <a:rPr lang="en-US" sz="2000" b="1" dirty="0" smtClean="0">
                <a:ln w="11430"/>
                <a:solidFill>
                  <a:srgbClr val="000000"/>
                </a:solidFill>
                <a:effectLst>
                  <a:outerShdw blurRad="50800" dist="39000" dir="5460000" algn="tl">
                    <a:srgbClr val="000000">
                      <a:alpha val="38000"/>
                    </a:srgbClr>
                  </a:outerShdw>
                </a:effectLst>
              </a:rPr>
              <a:t>Radiation Regulation Division</a:t>
            </a:r>
          </a:p>
          <a:p>
            <a:pPr algn="ctr">
              <a:defRPr/>
            </a:pPr>
            <a:endParaRPr lang="en-US" sz="2000" b="1" dirty="0">
              <a:ln w="11430"/>
              <a:solidFill>
                <a:srgbClr val="000000"/>
              </a:solidFill>
              <a:effectLst>
                <a:outerShdw blurRad="50800" dist="39000" dir="5460000" algn="tl">
                  <a:srgbClr val="000000">
                    <a:alpha val="38000"/>
                  </a:srgbClr>
                </a:outerShdw>
              </a:effectLst>
            </a:endParaRPr>
          </a:p>
          <a:p>
            <a:pPr algn="ctr">
              <a:defRPr/>
            </a:pPr>
            <a:r>
              <a:rPr lang="en-US" sz="1400" b="1" dirty="0" smtClean="0">
                <a:ln w="11430"/>
                <a:solidFill>
                  <a:srgbClr val="000000"/>
                </a:solidFill>
                <a:effectLst>
                  <a:outerShdw blurRad="50800" dist="39000" dir="5460000" algn="tl">
                    <a:srgbClr val="000000">
                      <a:alpha val="38000"/>
                    </a:srgbClr>
                  </a:outerShdw>
                </a:effectLst>
              </a:rPr>
              <a:t>P – 16 (2) </a:t>
            </a:r>
          </a:p>
          <a:p>
            <a:pPr algn="ctr">
              <a:defRPr/>
            </a:pPr>
            <a:r>
              <a:rPr lang="en-US" sz="1400" b="1" dirty="0" smtClean="0">
                <a:ln w="11430"/>
                <a:solidFill>
                  <a:srgbClr val="000000"/>
                </a:solidFill>
                <a:effectLst>
                  <a:outerShdw blurRad="50800" dist="39000" dir="5460000" algn="tl">
                    <a:srgbClr val="000000">
                      <a:alpha val="38000"/>
                    </a:srgbClr>
                  </a:outerShdw>
                </a:effectLst>
              </a:rPr>
              <a:t>JO - 2</a:t>
            </a:r>
            <a:endParaRPr lang="en-US" sz="1400" b="1" dirty="0">
              <a:ln w="11430"/>
              <a:solidFill>
                <a:srgbClr val="000000"/>
              </a:solidFill>
              <a:effectLst>
                <a:outerShdw blurRad="50800" dist="39000" dir="5460000" algn="tl">
                  <a:srgbClr val="000000">
                    <a:alpha val="38000"/>
                  </a:srgbClr>
                </a:outerShdw>
              </a:effectLst>
            </a:endParaRPr>
          </a:p>
        </p:txBody>
      </p:sp>
      <p:sp>
        <p:nvSpPr>
          <p:cNvPr id="10" name="Rectangle 9"/>
          <p:cNvSpPr/>
          <p:nvPr/>
        </p:nvSpPr>
        <p:spPr bwMode="auto">
          <a:xfrm>
            <a:off x="4648200" y="2980765"/>
            <a:ext cx="2019300" cy="2505635"/>
          </a:xfrm>
          <a:prstGeom prst="rect">
            <a:avLst/>
          </a:prstGeom>
          <a:solidFill>
            <a:schemeClr val="accent4">
              <a:lumMod val="60000"/>
              <a:lumOff val="40000"/>
            </a:schemeClr>
          </a:solidFill>
          <a:scene3d>
            <a:camera prst="orthographicFront" fov="0">
              <a:rot lat="0" lon="0" rev="0"/>
            </a:camera>
            <a:lightRig rig="soft" dir="tl">
              <a:rot lat="0" lon="0" rev="20100000"/>
            </a:lightRig>
          </a:scene3d>
          <a:sp3d>
            <a:bevelT w="50800" h="50800"/>
          </a:sp3d>
        </p:spPr>
        <p:style>
          <a:lnRef idx="0">
            <a:schemeClr val="accent3"/>
          </a:lnRef>
          <a:fillRef idx="3">
            <a:schemeClr val="accent3"/>
          </a:fillRef>
          <a:effectRef idx="3">
            <a:schemeClr val="accent3"/>
          </a:effectRef>
          <a:fontRef idx="minor">
            <a:schemeClr val="lt1"/>
          </a:fontRef>
        </p:style>
        <p:txBody>
          <a:bodyPr anchor="ctr">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defRPr/>
            </a:pPr>
            <a:r>
              <a:rPr lang="en-US" sz="2000" b="1" dirty="0" smtClean="0">
                <a:ln w="11430"/>
                <a:solidFill>
                  <a:srgbClr val="000000"/>
                </a:solidFill>
                <a:effectLst>
                  <a:outerShdw blurRad="50800" dist="39000" dir="5460000" algn="tl">
                    <a:srgbClr val="000000">
                      <a:alpha val="38000"/>
                    </a:srgbClr>
                  </a:outerShdw>
                </a:effectLst>
              </a:rPr>
              <a:t>Licensing </a:t>
            </a:r>
          </a:p>
          <a:p>
            <a:pPr algn="ctr">
              <a:defRPr/>
            </a:pPr>
            <a:r>
              <a:rPr lang="en-US" sz="2000" b="1" dirty="0" smtClean="0">
                <a:ln w="11430"/>
                <a:solidFill>
                  <a:srgbClr val="000000"/>
                </a:solidFill>
                <a:effectLst>
                  <a:outerShdw blurRad="50800" dist="39000" dir="5460000" algn="tl">
                    <a:srgbClr val="000000">
                      <a:alpha val="38000"/>
                    </a:srgbClr>
                  </a:outerShdw>
                </a:effectLst>
              </a:rPr>
              <a:t>and</a:t>
            </a:r>
          </a:p>
          <a:p>
            <a:pPr algn="ctr">
              <a:defRPr/>
            </a:pPr>
            <a:r>
              <a:rPr lang="en-US" sz="2000" b="1" dirty="0" smtClean="0">
                <a:ln w="11430"/>
                <a:solidFill>
                  <a:srgbClr val="000000"/>
                </a:solidFill>
                <a:effectLst>
                  <a:outerShdw blurRad="50800" dist="39000" dir="5460000" algn="tl">
                    <a:srgbClr val="000000">
                      <a:alpha val="38000"/>
                    </a:srgbClr>
                  </a:outerShdw>
                </a:effectLst>
              </a:rPr>
              <a:t>Registration</a:t>
            </a:r>
          </a:p>
          <a:p>
            <a:pPr algn="ctr">
              <a:defRPr/>
            </a:pPr>
            <a:r>
              <a:rPr lang="en-US" sz="2000" b="1" dirty="0" smtClean="0">
                <a:ln w="11430"/>
                <a:solidFill>
                  <a:srgbClr val="000000"/>
                </a:solidFill>
                <a:effectLst>
                  <a:outerShdw blurRad="50800" dist="39000" dir="5460000" algn="tl">
                    <a:srgbClr val="000000">
                      <a:alpha val="38000"/>
                    </a:srgbClr>
                  </a:outerShdw>
                </a:effectLst>
              </a:rPr>
              <a:t>Division</a:t>
            </a:r>
          </a:p>
          <a:p>
            <a:pPr algn="ctr">
              <a:defRPr/>
            </a:pPr>
            <a:endParaRPr lang="en-US" sz="2000" b="1" dirty="0">
              <a:ln w="11430"/>
              <a:solidFill>
                <a:srgbClr val="000000"/>
              </a:solidFill>
              <a:effectLst>
                <a:outerShdw blurRad="50800" dist="39000" dir="5460000" algn="tl">
                  <a:srgbClr val="000000">
                    <a:alpha val="38000"/>
                  </a:srgbClr>
                </a:outerShdw>
              </a:effectLst>
            </a:endParaRPr>
          </a:p>
          <a:p>
            <a:pPr algn="ctr">
              <a:defRPr/>
            </a:pPr>
            <a:r>
              <a:rPr lang="en-US" sz="1400" b="1" dirty="0" smtClean="0">
                <a:ln w="11430"/>
                <a:solidFill>
                  <a:srgbClr val="000000"/>
                </a:solidFill>
                <a:effectLst>
                  <a:outerShdw blurRad="50800" dist="39000" dir="5460000" algn="tl">
                    <a:srgbClr val="000000">
                      <a:alpha val="38000"/>
                    </a:srgbClr>
                  </a:outerShdw>
                </a:effectLst>
              </a:rPr>
              <a:t>P- 12 </a:t>
            </a:r>
          </a:p>
          <a:p>
            <a:pPr algn="ctr">
              <a:defRPr/>
            </a:pPr>
            <a:r>
              <a:rPr lang="en-US" sz="1400" b="1" dirty="0" smtClean="0">
                <a:ln w="11430"/>
                <a:solidFill>
                  <a:srgbClr val="000000"/>
                </a:solidFill>
                <a:effectLst>
                  <a:outerShdw blurRad="50800" dist="39000" dir="5460000" algn="tl">
                    <a:srgbClr val="000000">
                      <a:alpha val="38000"/>
                    </a:srgbClr>
                  </a:outerShdw>
                </a:effectLst>
              </a:rPr>
              <a:t>JO -8</a:t>
            </a:r>
            <a:endParaRPr lang="en-US" sz="14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
        <p:nvSpPr>
          <p:cNvPr id="11" name="Rectangle 10"/>
          <p:cNvSpPr/>
          <p:nvPr/>
        </p:nvSpPr>
        <p:spPr bwMode="auto">
          <a:xfrm>
            <a:off x="6667500" y="2980765"/>
            <a:ext cx="2019300" cy="2505635"/>
          </a:xfrm>
          <a:prstGeom prst="rect">
            <a:avLst/>
          </a:prstGeom>
          <a:solidFill>
            <a:schemeClr val="accent4">
              <a:lumMod val="60000"/>
              <a:lumOff val="40000"/>
            </a:schemeClr>
          </a:solidFill>
          <a:scene3d>
            <a:camera prst="orthographicFront" fov="0">
              <a:rot lat="0" lon="0" rev="0"/>
            </a:camera>
            <a:lightRig rig="soft" dir="tl">
              <a:rot lat="0" lon="0" rev="20100000"/>
            </a:lightRig>
          </a:scene3d>
          <a:sp3d>
            <a:bevelT w="50800" h="50800"/>
          </a:sp3d>
        </p:spPr>
        <p:style>
          <a:lnRef idx="0">
            <a:schemeClr val="accent3"/>
          </a:lnRef>
          <a:fillRef idx="3">
            <a:schemeClr val="accent3"/>
          </a:fillRef>
          <a:effectRef idx="3">
            <a:schemeClr val="accent3"/>
          </a:effectRef>
          <a:fontRef idx="minor">
            <a:schemeClr val="lt1"/>
          </a:fontRef>
        </p:style>
        <p:txBody>
          <a:bodyPr anchor="ctr">
            <a:scene3d>
              <a:camera prst="orthographicFront"/>
              <a:lightRig rig="flat" dir="tl">
                <a:rot lat="0" lon="0" rev="6600000"/>
              </a:lightRig>
            </a:scene3d>
            <a:sp3d extrusionH="25400" contourW="8890">
              <a:bevelT w="38100" h="31750"/>
              <a:contourClr>
                <a:schemeClr val="accent2">
                  <a:shade val="75000"/>
                </a:schemeClr>
              </a:contourClr>
            </a:sp3d>
          </a:bodyPr>
          <a:lstStyle/>
          <a:p>
            <a:pPr marL="88900" indent="-28575" algn="ctr" fontAlgn="auto">
              <a:spcAft>
                <a:spcPts val="0"/>
              </a:spcAft>
              <a:buFont typeface="Arial" pitchFamily="34" charset="0"/>
              <a:buNone/>
              <a:defRPr/>
            </a:pPr>
            <a:r>
              <a:rPr lang="en-US" b="1" dirty="0" smtClean="0">
                <a:ln w="11430"/>
                <a:solidFill>
                  <a:srgbClr val="000000"/>
                </a:solidFill>
                <a:effectLst>
                  <a:outerShdw blurRad="50800" dist="39000" dir="5460000" algn="tl">
                    <a:srgbClr val="000000">
                      <a:alpha val="38000"/>
                    </a:srgbClr>
                  </a:outerShdw>
                </a:effectLst>
              </a:rPr>
              <a:t>Laboratory Support Division</a:t>
            </a:r>
          </a:p>
          <a:p>
            <a:pPr marL="88900" indent="-28575" algn="ctr" fontAlgn="auto">
              <a:spcAft>
                <a:spcPts val="0"/>
              </a:spcAft>
              <a:buFont typeface="Arial" pitchFamily="34" charset="0"/>
              <a:buNone/>
              <a:defRPr/>
            </a:pPr>
            <a:endParaRPr lang="en-US" b="1" dirty="0">
              <a:ln w="11430"/>
              <a:solidFill>
                <a:srgbClr val="000000"/>
              </a:solidFill>
              <a:effectLst>
                <a:outerShdw blurRad="50800" dist="39000" dir="5460000" algn="tl">
                  <a:srgbClr val="000000">
                    <a:alpha val="38000"/>
                  </a:srgbClr>
                </a:outerShdw>
              </a:effectLst>
            </a:endParaRPr>
          </a:p>
          <a:p>
            <a:pPr marL="88900" indent="-28575" algn="ctr" fontAlgn="auto">
              <a:spcAft>
                <a:spcPts val="0"/>
              </a:spcAft>
              <a:buFont typeface="Arial" pitchFamily="34" charset="0"/>
              <a:buNone/>
              <a:defRPr/>
            </a:pPr>
            <a:r>
              <a:rPr lang="en-US" sz="1400" b="1" dirty="0" smtClean="0">
                <a:ln w="11430"/>
                <a:solidFill>
                  <a:srgbClr val="000000"/>
                </a:solidFill>
                <a:effectLst>
                  <a:outerShdw blurRad="50800" dist="39000" dir="5460000" algn="tl">
                    <a:srgbClr val="000000">
                      <a:alpha val="38000"/>
                    </a:srgbClr>
                  </a:outerShdw>
                </a:effectLst>
              </a:rPr>
              <a:t>P – 15 </a:t>
            </a:r>
          </a:p>
          <a:p>
            <a:pPr marL="88900" indent="-28575" algn="ctr" fontAlgn="auto">
              <a:spcAft>
                <a:spcPts val="0"/>
              </a:spcAft>
              <a:buFont typeface="Arial" pitchFamily="34" charset="0"/>
              <a:buNone/>
              <a:defRPr/>
            </a:pPr>
            <a:r>
              <a:rPr lang="en-US" sz="1400" b="1" dirty="0" smtClean="0">
                <a:ln w="11430"/>
                <a:solidFill>
                  <a:srgbClr val="000000"/>
                </a:solidFill>
                <a:effectLst>
                  <a:outerShdw blurRad="50800" dist="39000" dir="5460000" algn="tl">
                    <a:srgbClr val="000000">
                      <a:alpha val="38000"/>
                    </a:srgbClr>
                  </a:outerShdw>
                </a:effectLst>
              </a:rPr>
              <a:t>JO - 1</a:t>
            </a:r>
            <a:endParaRPr lang="en-US" sz="1400" b="1" dirty="0">
              <a:ln w="11430"/>
              <a:solidFill>
                <a:srgbClr val="000000"/>
              </a:solidFill>
              <a:effectLst>
                <a:outerShdw blurRad="50800" dist="39000" dir="5460000" algn="tl">
                  <a:srgbClr val="000000">
                    <a:alpha val="38000"/>
                  </a:srgbClr>
                </a:outerShdw>
              </a:effectLst>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ounded Rectangle 5"/>
          <p:cNvSpPr/>
          <p:nvPr/>
        </p:nvSpPr>
        <p:spPr>
          <a:xfrm>
            <a:off x="381000" y="304800"/>
            <a:ext cx="7467600" cy="1066800"/>
          </a:xfrm>
          <a:prstGeom prst="roundRect">
            <a:avLst/>
          </a:prstGeom>
        </p:spPr>
        <p:style>
          <a:lnRef idx="0">
            <a:schemeClr val="accent4"/>
          </a:lnRef>
          <a:fillRef idx="3">
            <a:schemeClr val="accent4"/>
          </a:fillRef>
          <a:effectRef idx="3">
            <a:schemeClr val="accent4"/>
          </a:effectRef>
          <a:fontRef idx="minor">
            <a:schemeClr val="lt1"/>
          </a:fontRef>
        </p:style>
        <p:txBody>
          <a:bodyPr rtlCol="0" anchor="ctr"/>
          <a:lstStyle/>
          <a:p>
            <a:pPr algn="ctr"/>
            <a:endParaRPr lang="en-US" sz="3600" b="1" dirty="0" smtClean="0">
              <a:solidFill>
                <a:schemeClr val="tx1"/>
              </a:solidFill>
              <a:latin typeface="Maiandra GD" pitchFamily="34" charset="0"/>
            </a:endParaRPr>
          </a:p>
          <a:p>
            <a:pPr algn="ctr"/>
            <a:r>
              <a:rPr lang="en-US" sz="3600" b="1" dirty="0" smtClean="0">
                <a:solidFill>
                  <a:schemeClr val="tx1"/>
                </a:solidFill>
                <a:latin typeface="Maiandra GD" pitchFamily="34" charset="0"/>
              </a:rPr>
              <a:t>Major Functions of CDRRHR</a:t>
            </a:r>
          </a:p>
          <a:p>
            <a:pPr algn="ctr"/>
            <a:endParaRPr lang="en-US" sz="3600" b="1" dirty="0">
              <a:solidFill>
                <a:schemeClr val="tx1"/>
              </a:solidFill>
              <a:latin typeface="Maiandra GD" pitchFamily="34" charset="0"/>
            </a:endParaRPr>
          </a:p>
        </p:txBody>
      </p:sp>
      <p:graphicFrame>
        <p:nvGraphicFramePr>
          <p:cNvPr id="4" name="Content Placeholder 7"/>
          <p:cNvGraphicFramePr>
            <a:graphicFrameLocks/>
          </p:cNvGraphicFramePr>
          <p:nvPr>
            <p:extLst>
              <p:ext uri="{D42A27DB-BD31-4B8C-83A1-F6EECF244321}">
                <p14:modId xmlns:p14="http://schemas.microsoft.com/office/powerpoint/2010/main" xmlns="" val="162936688"/>
              </p:ext>
            </p:extLst>
          </p:nvPr>
        </p:nvGraphicFramePr>
        <p:xfrm>
          <a:off x="533400" y="1828799"/>
          <a:ext cx="8229600" cy="457200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bwMode="auto">
          <a:xfrm>
            <a:off x="381000" y="334013"/>
            <a:ext cx="8382000" cy="905435"/>
          </a:xfrm>
          <a:prstGeom prst="rect">
            <a:avLst/>
          </a:prstGeom>
          <a:solidFill>
            <a:schemeClr val="accent4">
              <a:lumMod val="60000"/>
              <a:lumOff val="40000"/>
            </a:schemeClr>
          </a:solidFill>
          <a:scene3d>
            <a:camera prst="orthographicFront" fov="0">
              <a:rot lat="0" lon="0" rev="0"/>
            </a:camera>
            <a:lightRig rig="soft" dir="tl">
              <a:rot lat="0" lon="0" rev="20100000"/>
            </a:lightRig>
          </a:scene3d>
          <a:sp3d>
            <a:bevelT w="50800" h="50800"/>
          </a:sp3d>
        </p:spPr>
        <p:style>
          <a:lnRef idx="0">
            <a:schemeClr val="accent3"/>
          </a:lnRef>
          <a:fillRef idx="3">
            <a:schemeClr val="accent3"/>
          </a:fillRef>
          <a:effectRef idx="3">
            <a:schemeClr val="accent3"/>
          </a:effectRef>
          <a:fontRef idx="minor">
            <a:schemeClr val="lt1"/>
          </a:fontRef>
        </p:style>
        <p:txBody>
          <a:bodyPr anchor="ctr">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defRPr/>
            </a:pPr>
            <a:endParaRPr lang="en-US" sz="3200" b="1" dirty="0" smtClean="0">
              <a:ln w="11430"/>
              <a:solidFill>
                <a:srgbClr val="000000"/>
              </a:solidFill>
              <a:effectLst>
                <a:outerShdw blurRad="50800" dist="39000" dir="5460000" algn="tl">
                  <a:srgbClr val="000000">
                    <a:alpha val="38000"/>
                  </a:srgbClr>
                </a:outerShdw>
              </a:effectLst>
            </a:endParaRPr>
          </a:p>
          <a:p>
            <a:pPr algn="ctr">
              <a:defRPr/>
            </a:pPr>
            <a:endParaRPr lang="en-US" sz="3200" b="1" dirty="0" smtClean="0">
              <a:ln w="11430"/>
              <a:solidFill>
                <a:srgbClr val="000000"/>
              </a:solidFill>
              <a:effectLst>
                <a:outerShdw blurRad="50800" dist="39000" dir="5460000" algn="tl">
                  <a:srgbClr val="000000">
                    <a:alpha val="38000"/>
                  </a:srgbClr>
                </a:outerShdw>
              </a:effectLst>
            </a:endParaRPr>
          </a:p>
          <a:p>
            <a:pPr algn="ctr">
              <a:defRPr/>
            </a:pPr>
            <a:r>
              <a:rPr lang="en-US" sz="3200" b="1" dirty="0" smtClean="0">
                <a:ln w="11430"/>
                <a:solidFill>
                  <a:srgbClr val="000000"/>
                </a:solidFill>
                <a:effectLst>
                  <a:outerShdw blurRad="50800" dist="39000" dir="5460000" algn="tl">
                    <a:srgbClr val="000000">
                      <a:alpha val="38000"/>
                    </a:srgbClr>
                  </a:outerShdw>
                </a:effectLst>
              </a:rPr>
              <a:t>Licensing and</a:t>
            </a:r>
            <a:r>
              <a:rPr lang="en-US" sz="3200" b="1" dirty="0">
                <a:ln w="11430"/>
                <a:solidFill>
                  <a:srgbClr val="000000"/>
                </a:solidFill>
                <a:effectLst>
                  <a:outerShdw blurRad="50800" dist="39000" dir="5460000" algn="tl">
                    <a:srgbClr val="000000">
                      <a:alpha val="38000"/>
                    </a:srgbClr>
                  </a:outerShdw>
                </a:effectLst>
              </a:rPr>
              <a:t> </a:t>
            </a:r>
            <a:r>
              <a:rPr lang="en-US" sz="3200" b="1" dirty="0" smtClean="0">
                <a:ln w="11430"/>
                <a:solidFill>
                  <a:srgbClr val="000000"/>
                </a:solidFill>
                <a:effectLst>
                  <a:outerShdw blurRad="50800" dist="39000" dir="5460000" algn="tl">
                    <a:srgbClr val="000000">
                      <a:alpha val="38000"/>
                    </a:srgbClr>
                  </a:outerShdw>
                </a:effectLst>
              </a:rPr>
              <a:t>Registration</a:t>
            </a:r>
            <a:r>
              <a:rPr lang="en-US" sz="3200" b="1" dirty="0">
                <a:ln w="11430"/>
                <a:solidFill>
                  <a:srgbClr val="000000"/>
                </a:solidFill>
                <a:effectLst>
                  <a:outerShdw blurRad="50800" dist="39000" dir="5460000" algn="tl">
                    <a:srgbClr val="000000">
                      <a:alpha val="38000"/>
                    </a:srgbClr>
                  </a:outerShdw>
                </a:effectLst>
              </a:rPr>
              <a:t> </a:t>
            </a:r>
            <a:r>
              <a:rPr lang="en-US" sz="3200" b="1" dirty="0" smtClean="0">
                <a:ln w="11430"/>
                <a:solidFill>
                  <a:srgbClr val="000000"/>
                </a:solidFill>
                <a:effectLst>
                  <a:outerShdw blurRad="50800" dist="39000" dir="5460000" algn="tl">
                    <a:srgbClr val="000000">
                      <a:alpha val="38000"/>
                    </a:srgbClr>
                  </a:outerShdw>
                </a:effectLst>
              </a:rPr>
              <a:t>Division</a:t>
            </a:r>
            <a:endParaRPr lang="en-US" sz="3200" b="1" dirty="0">
              <a:ln w="11430"/>
              <a:solidFill>
                <a:srgbClr val="000000"/>
              </a:solidFill>
              <a:effectLst>
                <a:outerShdw blurRad="50800" dist="39000" dir="5460000" algn="tl">
                  <a:srgbClr val="000000">
                    <a:alpha val="38000"/>
                  </a:srgbClr>
                </a:outerShdw>
              </a:effectLst>
            </a:endParaRPr>
          </a:p>
          <a:p>
            <a:pPr algn="ctr">
              <a:defRPr/>
            </a:pPr>
            <a:endParaRPr lang="en-US" sz="3200" b="1" dirty="0">
              <a:ln w="11430"/>
              <a:solidFill>
                <a:srgbClr val="000000"/>
              </a:solidFill>
              <a:effectLst>
                <a:outerShdw blurRad="50800" dist="39000" dir="5460000" algn="tl">
                  <a:srgbClr val="000000">
                    <a:alpha val="38000"/>
                  </a:srgbClr>
                </a:outerShdw>
              </a:effectLst>
            </a:endParaRPr>
          </a:p>
          <a:p>
            <a:pPr marL="88900" indent="-28575" algn="ctr" fontAlgn="auto">
              <a:spcAft>
                <a:spcPts val="0"/>
              </a:spcAft>
              <a:buFont typeface="Arial" pitchFamily="34" charset="0"/>
              <a:buNone/>
              <a:defRPr/>
            </a:pPr>
            <a:endParaRPr lang="en-US" sz="3200" b="1" dirty="0">
              <a:ln w="11430"/>
              <a:solidFill>
                <a:srgbClr val="000000"/>
              </a:solidFill>
              <a:effectLst>
                <a:outerShdw blurRad="50800" dist="39000" dir="5460000" algn="tl">
                  <a:srgbClr val="000000">
                    <a:alpha val="38000"/>
                  </a:srgbClr>
                </a:outerShdw>
              </a:effectLst>
            </a:endParaRPr>
          </a:p>
        </p:txBody>
      </p:sp>
      <p:sp>
        <p:nvSpPr>
          <p:cNvPr id="4" name="Rectangle 3"/>
          <p:cNvSpPr/>
          <p:nvPr/>
        </p:nvSpPr>
        <p:spPr bwMode="auto">
          <a:xfrm>
            <a:off x="381000" y="1239448"/>
            <a:ext cx="8382000" cy="5389952"/>
          </a:xfrm>
          <a:prstGeom prst="rect">
            <a:avLst/>
          </a:prstGeom>
          <a:solidFill>
            <a:schemeClr val="accent4">
              <a:lumMod val="60000"/>
              <a:lumOff val="40000"/>
            </a:schemeClr>
          </a:solidFill>
          <a:scene3d>
            <a:camera prst="orthographicFront" fov="0">
              <a:rot lat="0" lon="0" rev="0"/>
            </a:camera>
            <a:lightRig rig="soft" dir="tl">
              <a:rot lat="0" lon="0" rev="20100000"/>
            </a:lightRig>
          </a:scene3d>
          <a:sp3d>
            <a:bevelT w="50800" h="50800"/>
          </a:sp3d>
        </p:spPr>
        <p:style>
          <a:lnRef idx="0">
            <a:schemeClr val="accent3"/>
          </a:lnRef>
          <a:fillRef idx="3">
            <a:schemeClr val="accent3"/>
          </a:fillRef>
          <a:effectRef idx="3">
            <a:schemeClr val="accent3"/>
          </a:effectRef>
          <a:fontRef idx="minor">
            <a:schemeClr val="lt1"/>
          </a:fontRef>
        </p:style>
        <p:txBody>
          <a:bodyPr anchor="ctr">
            <a:scene3d>
              <a:camera prst="orthographicFront"/>
              <a:lightRig rig="flat" dir="tl">
                <a:rot lat="0" lon="0" rev="6600000"/>
              </a:lightRig>
            </a:scene3d>
            <a:sp3d extrusionH="25400" contourW="8890">
              <a:bevelT w="38100" h="31750"/>
              <a:contourClr>
                <a:schemeClr val="accent2">
                  <a:shade val="75000"/>
                </a:schemeClr>
              </a:contourClr>
            </a:sp3d>
          </a:bodyPr>
          <a:lstStyle/>
          <a:p>
            <a:pPr marL="88900" indent="-28575" algn="ctr" fontAlgn="auto">
              <a:spcAft>
                <a:spcPts val="0"/>
              </a:spcAft>
              <a:buFont typeface="Arial" pitchFamily="34" charset="0"/>
              <a:buNone/>
              <a:defRPr/>
            </a:pPr>
            <a:endParaRPr lang="en-US" b="1" dirty="0">
              <a:ln w="11430"/>
              <a:solidFill>
                <a:srgbClr val="000000"/>
              </a:solidFill>
              <a:effectLst>
                <a:outerShdw blurRad="50800" dist="39000" dir="5460000" algn="tl">
                  <a:srgbClr val="000000">
                    <a:alpha val="38000"/>
                  </a:srgbClr>
                </a:outerShdw>
              </a:effectLst>
            </a:endParaRPr>
          </a:p>
        </p:txBody>
      </p:sp>
      <p:sp>
        <p:nvSpPr>
          <p:cNvPr id="2" name="TextBox 1"/>
          <p:cNvSpPr txBox="1"/>
          <p:nvPr/>
        </p:nvSpPr>
        <p:spPr>
          <a:xfrm>
            <a:off x="685800" y="2002572"/>
            <a:ext cx="7772400" cy="4093428"/>
          </a:xfrm>
          <a:prstGeom prst="rect">
            <a:avLst/>
          </a:prstGeom>
          <a:noFill/>
        </p:spPr>
        <p:txBody>
          <a:bodyPr wrap="square" rtlCol="0">
            <a:spAutoFit/>
          </a:bodyPr>
          <a:lstStyle/>
          <a:p>
            <a:pPr marL="342900" indent="-342900">
              <a:buFont typeface="Wingdings" pitchFamily="2" charset="2"/>
              <a:buChar char="q"/>
            </a:pPr>
            <a:r>
              <a:rPr lang="en-US" sz="2000" dirty="0" smtClean="0"/>
              <a:t>Licensing of medical device establishments (distributor/importer/wholesaler/exporter, manufacturer, trader, re-packer</a:t>
            </a:r>
          </a:p>
          <a:p>
            <a:pPr marL="342900" indent="-342900">
              <a:buFont typeface="Wingdings" pitchFamily="2" charset="2"/>
              <a:buChar char="q"/>
            </a:pPr>
            <a:endParaRPr lang="en-US" sz="2000" dirty="0"/>
          </a:p>
          <a:p>
            <a:pPr marL="342900" indent="-342900">
              <a:buFont typeface="Wingdings" pitchFamily="2" charset="2"/>
              <a:buChar char="q"/>
            </a:pPr>
            <a:r>
              <a:rPr lang="en-US" sz="2000" dirty="0" smtClean="0"/>
              <a:t>Registration of medical device products</a:t>
            </a:r>
          </a:p>
          <a:p>
            <a:pPr marL="342900" indent="-342900">
              <a:buFont typeface="Wingdings" pitchFamily="2" charset="2"/>
              <a:buChar char="q"/>
            </a:pPr>
            <a:endParaRPr lang="en-US" sz="2000" dirty="0"/>
          </a:p>
          <a:p>
            <a:pPr marL="342900" indent="-342900">
              <a:buFont typeface="Wingdings" pitchFamily="2" charset="2"/>
              <a:buChar char="q"/>
            </a:pPr>
            <a:r>
              <a:rPr lang="en-US" sz="2000" dirty="0" smtClean="0"/>
              <a:t>Regulation of advertisements and promotions </a:t>
            </a:r>
          </a:p>
          <a:p>
            <a:pPr marL="342900" indent="-342900">
              <a:buFont typeface="Wingdings" pitchFamily="2" charset="2"/>
              <a:buChar char="q"/>
            </a:pPr>
            <a:endParaRPr lang="en-US" sz="2000" dirty="0"/>
          </a:p>
          <a:p>
            <a:pPr marL="342900" indent="-342900">
              <a:buFont typeface="Wingdings" pitchFamily="2" charset="2"/>
              <a:buChar char="q"/>
            </a:pPr>
            <a:r>
              <a:rPr lang="en-US" sz="2000" dirty="0" smtClean="0"/>
              <a:t>Post-market Alert System Reporting [Voluntary]</a:t>
            </a:r>
          </a:p>
          <a:p>
            <a:pPr marL="342900" indent="-342900">
              <a:buFont typeface="Wingdings" pitchFamily="2" charset="2"/>
              <a:buChar char="q"/>
            </a:pPr>
            <a:endParaRPr lang="en-US" sz="2000" dirty="0"/>
          </a:p>
          <a:p>
            <a:pPr marL="342900" indent="-342900">
              <a:buFont typeface="Wingdings" pitchFamily="2" charset="2"/>
              <a:buChar char="q"/>
            </a:pPr>
            <a:r>
              <a:rPr lang="en-US" sz="2000" dirty="0" smtClean="0"/>
              <a:t>Develop </a:t>
            </a:r>
            <a:r>
              <a:rPr lang="en-US" sz="2000" dirty="0"/>
              <a:t>policies, standards, regulations, and guidelines on the </a:t>
            </a:r>
            <a:r>
              <a:rPr lang="en-US" sz="2000" dirty="0" smtClean="0"/>
              <a:t>Regulation </a:t>
            </a:r>
            <a:r>
              <a:rPr lang="en-US" sz="2000" dirty="0"/>
              <a:t>of medical devices [and other </a:t>
            </a:r>
            <a:r>
              <a:rPr lang="en-US" sz="2000" dirty="0" err="1"/>
              <a:t>releated</a:t>
            </a:r>
            <a:r>
              <a:rPr lang="en-US" sz="2000" dirty="0"/>
              <a:t> devices] in coordination with the </a:t>
            </a:r>
            <a:r>
              <a:rPr lang="en-US" sz="2000" dirty="0" smtClean="0"/>
              <a:t>PPO</a:t>
            </a:r>
          </a:p>
        </p:txBody>
      </p:sp>
      <p:sp>
        <p:nvSpPr>
          <p:cNvPr id="5" name="TextBox 4"/>
          <p:cNvSpPr txBox="1"/>
          <p:nvPr/>
        </p:nvSpPr>
        <p:spPr>
          <a:xfrm>
            <a:off x="685800" y="1443335"/>
            <a:ext cx="3276600" cy="461665"/>
          </a:xfrm>
          <a:prstGeom prst="rect">
            <a:avLst/>
          </a:prstGeom>
          <a:noFill/>
        </p:spPr>
        <p:txBody>
          <a:bodyPr wrap="square" rtlCol="0">
            <a:spAutoFit/>
          </a:bodyPr>
          <a:lstStyle/>
          <a:p>
            <a:r>
              <a:rPr lang="en-US" sz="2400" dirty="0" smtClean="0"/>
              <a:t>Main Functions:</a:t>
            </a:r>
            <a:endParaRPr lang="fil-PH" sz="2400" dirty="0"/>
          </a:p>
        </p:txBody>
      </p:sp>
    </p:spTree>
    <p:extLst>
      <p:ext uri="{BB962C8B-B14F-4D97-AF65-F5344CB8AC3E}">
        <p14:creationId xmlns:p14="http://schemas.microsoft.com/office/powerpoint/2010/main" xmlns="" val="410797643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bwMode="auto">
          <a:xfrm>
            <a:off x="381000" y="334013"/>
            <a:ext cx="8382000" cy="905435"/>
          </a:xfrm>
          <a:prstGeom prst="rect">
            <a:avLst/>
          </a:prstGeom>
          <a:solidFill>
            <a:schemeClr val="accent4">
              <a:lumMod val="60000"/>
              <a:lumOff val="40000"/>
            </a:schemeClr>
          </a:solidFill>
          <a:scene3d>
            <a:camera prst="orthographicFront" fov="0">
              <a:rot lat="0" lon="0" rev="0"/>
            </a:camera>
            <a:lightRig rig="soft" dir="tl">
              <a:rot lat="0" lon="0" rev="20100000"/>
            </a:lightRig>
          </a:scene3d>
          <a:sp3d>
            <a:bevelT w="50800" h="50800"/>
          </a:sp3d>
        </p:spPr>
        <p:style>
          <a:lnRef idx="0">
            <a:schemeClr val="accent3"/>
          </a:lnRef>
          <a:fillRef idx="3">
            <a:schemeClr val="accent3"/>
          </a:fillRef>
          <a:effectRef idx="3">
            <a:schemeClr val="accent3"/>
          </a:effectRef>
          <a:fontRef idx="minor">
            <a:schemeClr val="lt1"/>
          </a:fontRef>
        </p:style>
        <p:txBody>
          <a:bodyPr anchor="ctr">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defRPr/>
            </a:pPr>
            <a:endParaRPr lang="en-US" sz="2400" b="1" dirty="0" smtClean="0">
              <a:ln w="11430"/>
              <a:solidFill>
                <a:srgbClr val="000000"/>
              </a:solidFill>
              <a:effectLst>
                <a:outerShdw blurRad="50800" dist="39000" dir="5460000" algn="tl">
                  <a:srgbClr val="000000">
                    <a:alpha val="38000"/>
                  </a:srgbClr>
                </a:outerShdw>
              </a:effectLst>
            </a:endParaRPr>
          </a:p>
        </p:txBody>
      </p:sp>
      <p:sp>
        <p:nvSpPr>
          <p:cNvPr id="4" name="Rectangle 3"/>
          <p:cNvSpPr/>
          <p:nvPr/>
        </p:nvSpPr>
        <p:spPr bwMode="auto">
          <a:xfrm>
            <a:off x="381000" y="1239448"/>
            <a:ext cx="8382000" cy="5389952"/>
          </a:xfrm>
          <a:prstGeom prst="rect">
            <a:avLst/>
          </a:prstGeom>
          <a:solidFill>
            <a:schemeClr val="accent4">
              <a:lumMod val="60000"/>
              <a:lumOff val="40000"/>
            </a:schemeClr>
          </a:solidFill>
          <a:scene3d>
            <a:camera prst="orthographicFront" fov="0">
              <a:rot lat="0" lon="0" rev="0"/>
            </a:camera>
            <a:lightRig rig="soft" dir="tl">
              <a:rot lat="0" lon="0" rev="20100000"/>
            </a:lightRig>
          </a:scene3d>
          <a:sp3d>
            <a:bevelT w="50800" h="50800"/>
          </a:sp3d>
        </p:spPr>
        <p:style>
          <a:lnRef idx="0">
            <a:schemeClr val="accent3"/>
          </a:lnRef>
          <a:fillRef idx="3">
            <a:schemeClr val="accent3"/>
          </a:fillRef>
          <a:effectRef idx="3">
            <a:schemeClr val="accent3"/>
          </a:effectRef>
          <a:fontRef idx="minor">
            <a:schemeClr val="lt1"/>
          </a:fontRef>
        </p:style>
        <p:txBody>
          <a:bodyPr anchor="ctr">
            <a:scene3d>
              <a:camera prst="orthographicFront"/>
              <a:lightRig rig="flat" dir="tl">
                <a:rot lat="0" lon="0" rev="6600000"/>
              </a:lightRig>
            </a:scene3d>
            <a:sp3d extrusionH="25400" contourW="8890">
              <a:bevelT w="38100" h="31750"/>
              <a:contourClr>
                <a:schemeClr val="accent2">
                  <a:shade val="75000"/>
                </a:schemeClr>
              </a:contourClr>
            </a:sp3d>
          </a:bodyPr>
          <a:lstStyle/>
          <a:p>
            <a:pPr marL="88900" indent="-28575" algn="ctr" fontAlgn="auto">
              <a:spcAft>
                <a:spcPts val="0"/>
              </a:spcAft>
              <a:buFont typeface="Arial" pitchFamily="34" charset="0"/>
              <a:buNone/>
              <a:defRPr/>
            </a:pPr>
            <a:endParaRPr lang="en-US" b="1" dirty="0">
              <a:ln w="11430"/>
              <a:solidFill>
                <a:srgbClr val="000000"/>
              </a:solidFill>
              <a:effectLst>
                <a:outerShdw blurRad="50800" dist="39000" dir="5460000" algn="tl">
                  <a:srgbClr val="000000">
                    <a:alpha val="38000"/>
                  </a:srgbClr>
                </a:outerShdw>
              </a:effectLst>
            </a:endParaRPr>
          </a:p>
        </p:txBody>
      </p:sp>
      <p:sp>
        <p:nvSpPr>
          <p:cNvPr id="8" name="TextBox 8"/>
          <p:cNvSpPr txBox="1">
            <a:spLocks noChangeArrowheads="1"/>
          </p:cNvSpPr>
          <p:nvPr/>
        </p:nvSpPr>
        <p:spPr bwMode="auto">
          <a:xfrm>
            <a:off x="1371600" y="494342"/>
            <a:ext cx="6248400" cy="584775"/>
          </a:xfrm>
          <a:prstGeom prst="rect">
            <a:avLst/>
          </a:prstGeom>
          <a:noFill/>
          <a:ln w="9525">
            <a:noFill/>
            <a:miter lim="800000"/>
            <a:headEnd/>
            <a:tailEnd/>
          </a:ln>
        </p:spPr>
        <p:txBody>
          <a:bodyPr wrap="square">
            <a:spAutoFit/>
          </a:bodyPr>
          <a:lstStyle/>
          <a:p>
            <a:r>
              <a:rPr lang="en-US" sz="3200" b="1" dirty="0"/>
              <a:t>Definition of Medical Device</a:t>
            </a:r>
          </a:p>
        </p:txBody>
      </p:sp>
      <p:sp>
        <p:nvSpPr>
          <p:cNvPr id="9" name="Rectangle 8"/>
          <p:cNvSpPr>
            <a:spLocks noChangeArrowheads="1"/>
          </p:cNvSpPr>
          <p:nvPr/>
        </p:nvSpPr>
        <p:spPr bwMode="auto">
          <a:xfrm>
            <a:off x="1066800" y="1558925"/>
            <a:ext cx="7588250" cy="1155700"/>
          </a:xfrm>
          <a:prstGeom prst="rect">
            <a:avLst/>
          </a:prstGeom>
          <a:noFill/>
          <a:ln w="9525">
            <a:noFill/>
            <a:miter lim="800000"/>
            <a:headEnd/>
            <a:tailEnd/>
          </a:ln>
          <a:effectLst/>
        </p:spPr>
        <p:txBody>
          <a:bodyPr anchor="ctr">
            <a:spAutoFit/>
          </a:bodyPr>
          <a:lstStyle/>
          <a:p>
            <a:pPr eaLnBrk="0" hangingPunct="0"/>
            <a:r>
              <a:rPr lang="en-US" sz="1400" b="1">
                <a:latin typeface="Verdana" pitchFamily="34" charset="0"/>
              </a:rPr>
              <a:t>Medical device</a:t>
            </a:r>
            <a:r>
              <a:rPr lang="en-US" sz="1400">
                <a:latin typeface="Verdana" pitchFamily="34" charset="0"/>
              </a:rPr>
              <a:t> means any instrument, apparatus, implement, machine, appliance, implant, in vitro reagent or calibrator, software, material or other similar or related article:</a:t>
            </a:r>
            <a:br>
              <a:rPr lang="en-US" sz="1400">
                <a:latin typeface="Verdana" pitchFamily="34" charset="0"/>
              </a:rPr>
            </a:br>
            <a:r>
              <a:rPr lang="en-US" sz="1400">
                <a:latin typeface="Verdana" pitchFamily="34" charset="0"/>
              </a:rPr>
              <a:t>a)</a:t>
            </a:r>
            <a:r>
              <a:rPr lang="en-US" sz="1400">
                <a:latin typeface="Arial"/>
              </a:rPr>
              <a:t>    </a:t>
            </a:r>
            <a:r>
              <a:rPr lang="en-US" sz="1400">
                <a:latin typeface="Verdana" pitchFamily="34" charset="0"/>
              </a:rPr>
              <a:t> intended by the manufacturer to be used, alone or in combination, for human beings for one or more of the specific purpose(s) of:</a:t>
            </a:r>
            <a:r>
              <a:rPr lang="en-US" sz="1400">
                <a:latin typeface="Arial"/>
              </a:rPr>
              <a:t>  </a:t>
            </a:r>
            <a:r>
              <a:rPr lang="en-US" sz="1400">
                <a:latin typeface="Verdana" pitchFamily="34" charset="0"/>
              </a:rPr>
              <a:t> </a:t>
            </a:r>
            <a:endParaRPr lang="en-US" sz="1400"/>
          </a:p>
        </p:txBody>
      </p:sp>
      <p:graphicFrame>
        <p:nvGraphicFramePr>
          <p:cNvPr id="10" name="Group 64"/>
          <p:cNvGraphicFramePr>
            <a:graphicFrameLocks noGrp="1"/>
          </p:cNvGraphicFramePr>
          <p:nvPr/>
        </p:nvGraphicFramePr>
        <p:xfrm>
          <a:off x="1219200" y="2805112"/>
          <a:ext cx="7467600" cy="2865755"/>
        </p:xfrm>
        <a:graphic>
          <a:graphicData uri="http://schemas.openxmlformats.org/drawingml/2006/table">
            <a:tbl>
              <a:tblPr/>
              <a:tblGrid>
                <a:gridCol w="762000"/>
                <a:gridCol w="6705600"/>
              </a:tblGrid>
              <a:tr h="396875">
                <a:tc>
                  <a:txBody>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sz="1400" b="0" i="0" u="none" strike="noStrike" cap="none" normalizeH="0" baseline="0" smtClean="0">
                        <a:ln>
                          <a:noFill/>
                        </a:ln>
                        <a:solidFill>
                          <a:srgbClr val="666666"/>
                        </a:solidFill>
                        <a:effectLst/>
                        <a:latin typeface="Arial" charset="0"/>
                        <a:cs typeface="Arial" charset="0"/>
                      </a:endParaRPr>
                    </a:p>
                  </a:txBody>
                  <a:tcPr horzOverflow="overflow">
                    <a:lnL cap="flat">
                      <a:noFill/>
                    </a:lnL>
                    <a:lnR>
                      <a:noFill/>
                    </a:lnR>
                    <a:lnT cap="flat">
                      <a:noFill/>
                    </a:lnT>
                    <a:lnB>
                      <a:noFill/>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 typeface="Wingdings" pitchFamily="2" charset="2"/>
                        <a:buChar char="Ø"/>
                        <a:tabLst/>
                      </a:pPr>
                      <a:r>
                        <a:rPr kumimoji="0" lang="en-US" sz="1400" b="0" i="0" u="none" strike="noStrike" cap="none" normalizeH="0" baseline="0" smtClean="0">
                          <a:ln>
                            <a:noFill/>
                          </a:ln>
                          <a:solidFill>
                            <a:srgbClr val="666666"/>
                          </a:solidFill>
                          <a:effectLst/>
                          <a:latin typeface="Verdana" pitchFamily="34" charset="0"/>
                          <a:cs typeface="Arial" charset="0"/>
                        </a:rPr>
                        <a:t>diagnosis, prevention, monitoring, treatment or alleviation of disease,</a:t>
                      </a:r>
                      <a:endParaRPr kumimoji="0" lang="en-US" sz="1400" b="0" i="0" u="none" strike="noStrike" cap="none" normalizeH="0" baseline="0" smtClean="0">
                        <a:ln>
                          <a:noFill/>
                        </a:ln>
                        <a:solidFill>
                          <a:schemeClr val="tx1"/>
                        </a:solidFill>
                        <a:effectLst/>
                        <a:latin typeface="Arial" charset="0"/>
                      </a:endParaRPr>
                    </a:p>
                  </a:txBody>
                  <a:tcPr horzOverflow="overflow">
                    <a:lnL>
                      <a:noFill/>
                    </a:lnL>
                    <a:lnR cap="flat">
                      <a:noFill/>
                    </a:lnR>
                    <a:lnT cap="flat">
                      <a:noFill/>
                    </a:lnT>
                    <a:lnB>
                      <a:noFill/>
                    </a:lnB>
                    <a:lnTlToBr>
                      <a:noFill/>
                    </a:lnTlToBr>
                    <a:lnBlToTr>
                      <a:noFill/>
                    </a:lnBlToTr>
                    <a:noFill/>
                  </a:tcPr>
                </a:tc>
              </a:tr>
              <a:tr h="244475">
                <a:tc>
                  <a:txBody>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sz="1400" b="0" i="0" u="none" strike="noStrike" cap="none" normalizeH="0" baseline="0" smtClean="0">
                        <a:ln>
                          <a:noFill/>
                        </a:ln>
                        <a:solidFill>
                          <a:schemeClr val="tx1"/>
                        </a:solidFill>
                        <a:effectLst/>
                        <a:latin typeface="Arial" charset="0"/>
                      </a:endParaRPr>
                    </a:p>
                  </a:txBody>
                  <a:tcPr horzOverflow="overflow">
                    <a:lnL cap="flat">
                      <a:noFill/>
                    </a:lnL>
                    <a:lnR>
                      <a:noFill/>
                    </a:lnR>
                    <a:lnT>
                      <a:noFill/>
                    </a:lnT>
                    <a:lnB>
                      <a:noFill/>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 typeface="Wingdings" pitchFamily="2" charset="2"/>
                        <a:buChar char="Ø"/>
                        <a:tabLst/>
                      </a:pPr>
                      <a:r>
                        <a:rPr kumimoji="0" lang="en-US" sz="1400" b="0" i="0" u="none" strike="noStrike" cap="none" normalizeH="0" baseline="0" smtClean="0">
                          <a:ln>
                            <a:noFill/>
                          </a:ln>
                          <a:solidFill>
                            <a:srgbClr val="666666"/>
                          </a:solidFill>
                          <a:effectLst/>
                          <a:latin typeface="Verdana" pitchFamily="34" charset="0"/>
                          <a:cs typeface="Arial" charset="0"/>
                        </a:rPr>
                        <a:t>diagnosis, monitoring, treatment, alleviation of or compensation for an injury,</a:t>
                      </a:r>
                      <a:endParaRPr kumimoji="0" lang="en-US" sz="1400" b="0" i="0" u="none" strike="noStrike" cap="none" normalizeH="0" baseline="0" smtClean="0">
                        <a:ln>
                          <a:noFill/>
                        </a:ln>
                        <a:solidFill>
                          <a:schemeClr val="tx1"/>
                        </a:solidFill>
                        <a:effectLst/>
                        <a:latin typeface="Arial" charset="0"/>
                      </a:endParaRPr>
                    </a:p>
                  </a:txBody>
                  <a:tcPr horzOverflow="overflow">
                    <a:lnL>
                      <a:noFill/>
                    </a:lnL>
                    <a:lnR cap="flat">
                      <a:noFill/>
                    </a:lnR>
                    <a:lnT>
                      <a:noFill/>
                    </a:lnT>
                    <a:lnB>
                      <a:noFill/>
                    </a:lnB>
                    <a:lnTlToBr>
                      <a:noFill/>
                    </a:lnTlToBr>
                    <a:lnBlToTr>
                      <a:noFill/>
                    </a:lnBlToTr>
                    <a:noFill/>
                  </a:tcPr>
                </a:tc>
              </a:tr>
              <a:tr h="244475">
                <a:tc>
                  <a:txBody>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sz="1400" b="0" i="0" u="none" strike="noStrike" cap="none" normalizeH="0" baseline="0" smtClean="0">
                        <a:ln>
                          <a:noFill/>
                        </a:ln>
                        <a:solidFill>
                          <a:schemeClr val="tx1"/>
                        </a:solidFill>
                        <a:effectLst/>
                        <a:latin typeface="Arial" charset="0"/>
                      </a:endParaRPr>
                    </a:p>
                  </a:txBody>
                  <a:tcPr horzOverflow="overflow">
                    <a:lnL cap="flat">
                      <a:noFill/>
                    </a:lnL>
                    <a:lnR>
                      <a:noFill/>
                    </a:lnR>
                    <a:lnT>
                      <a:noFill/>
                    </a:lnT>
                    <a:lnB>
                      <a:noFill/>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 typeface="Wingdings" pitchFamily="2" charset="2"/>
                        <a:buChar char="Ø"/>
                        <a:tabLst/>
                      </a:pPr>
                      <a:r>
                        <a:rPr kumimoji="0" lang="en-US" sz="1400" b="0" i="0" u="none" strike="noStrike" cap="none" normalizeH="0" baseline="0" smtClean="0">
                          <a:ln>
                            <a:noFill/>
                          </a:ln>
                          <a:solidFill>
                            <a:srgbClr val="666666"/>
                          </a:solidFill>
                          <a:effectLst/>
                          <a:latin typeface="Verdana" pitchFamily="34" charset="0"/>
                          <a:cs typeface="Arial" charset="0"/>
                        </a:rPr>
                        <a:t>investigation, replacement, modification, or support of the anatomy or of a physiological process,</a:t>
                      </a:r>
                      <a:endParaRPr kumimoji="0" lang="en-US" sz="1400" b="0" i="0" u="none" strike="noStrike" cap="none" normalizeH="0" baseline="0" smtClean="0">
                        <a:ln>
                          <a:noFill/>
                        </a:ln>
                        <a:solidFill>
                          <a:schemeClr val="tx1"/>
                        </a:solidFill>
                        <a:effectLst/>
                        <a:latin typeface="Arial" charset="0"/>
                      </a:endParaRPr>
                    </a:p>
                  </a:txBody>
                  <a:tcPr horzOverflow="overflow">
                    <a:lnL>
                      <a:noFill/>
                    </a:lnL>
                    <a:lnR cap="flat">
                      <a:noFill/>
                    </a:lnR>
                    <a:lnT>
                      <a:noFill/>
                    </a:lnT>
                    <a:lnB>
                      <a:noFill/>
                    </a:lnB>
                    <a:lnTlToBr>
                      <a:noFill/>
                    </a:lnTlToBr>
                    <a:lnBlToTr>
                      <a:noFill/>
                    </a:lnBlToTr>
                    <a:noFill/>
                  </a:tcPr>
                </a:tc>
              </a:tr>
              <a:tr h="244475">
                <a:tc>
                  <a:txBody>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sz="1400" b="0" i="0" u="none" strike="noStrike" cap="none" normalizeH="0" baseline="0" smtClean="0">
                        <a:ln>
                          <a:noFill/>
                        </a:ln>
                        <a:solidFill>
                          <a:schemeClr val="tx1"/>
                        </a:solidFill>
                        <a:effectLst/>
                        <a:latin typeface="Arial" charset="0"/>
                      </a:endParaRPr>
                    </a:p>
                  </a:txBody>
                  <a:tcPr horzOverflow="overflow">
                    <a:lnL cap="flat">
                      <a:noFill/>
                    </a:lnL>
                    <a:lnR>
                      <a:noFill/>
                    </a:lnR>
                    <a:lnT>
                      <a:noFill/>
                    </a:lnT>
                    <a:lnB>
                      <a:noFill/>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 typeface="Wingdings" pitchFamily="2" charset="2"/>
                        <a:buChar char="Ø"/>
                        <a:tabLst/>
                      </a:pPr>
                      <a:r>
                        <a:rPr kumimoji="0" lang="en-US" sz="1400" b="0" i="0" u="none" strike="noStrike" cap="none" normalizeH="0" baseline="0" smtClean="0">
                          <a:ln>
                            <a:noFill/>
                          </a:ln>
                          <a:solidFill>
                            <a:srgbClr val="666666"/>
                          </a:solidFill>
                          <a:effectLst/>
                          <a:latin typeface="Verdana" pitchFamily="34" charset="0"/>
                          <a:cs typeface="Arial" charset="0"/>
                        </a:rPr>
                        <a:t>supporting or sustaining life,</a:t>
                      </a:r>
                      <a:endParaRPr kumimoji="0" lang="en-US" sz="1400" b="0" i="0" u="none" strike="noStrike" cap="none" normalizeH="0" baseline="0" smtClean="0">
                        <a:ln>
                          <a:noFill/>
                        </a:ln>
                        <a:solidFill>
                          <a:schemeClr val="tx1"/>
                        </a:solidFill>
                        <a:effectLst/>
                        <a:latin typeface="Arial" charset="0"/>
                      </a:endParaRPr>
                    </a:p>
                  </a:txBody>
                  <a:tcPr horzOverflow="overflow">
                    <a:lnL>
                      <a:noFill/>
                    </a:lnL>
                    <a:lnR cap="flat">
                      <a:noFill/>
                    </a:lnR>
                    <a:lnT>
                      <a:noFill/>
                    </a:lnT>
                    <a:lnB>
                      <a:noFill/>
                    </a:lnB>
                    <a:lnTlToBr>
                      <a:noFill/>
                    </a:lnTlToBr>
                    <a:lnBlToTr>
                      <a:noFill/>
                    </a:lnBlToTr>
                    <a:noFill/>
                  </a:tcPr>
                </a:tc>
              </a:tr>
              <a:tr h="244475">
                <a:tc>
                  <a:txBody>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sz="1400" b="0" i="0" u="none" strike="noStrike" cap="none" normalizeH="0" baseline="0" smtClean="0">
                        <a:ln>
                          <a:noFill/>
                        </a:ln>
                        <a:solidFill>
                          <a:schemeClr val="tx1"/>
                        </a:solidFill>
                        <a:effectLst/>
                        <a:latin typeface="Arial" charset="0"/>
                      </a:endParaRPr>
                    </a:p>
                  </a:txBody>
                  <a:tcPr horzOverflow="overflow">
                    <a:lnL cap="flat">
                      <a:noFill/>
                    </a:lnL>
                    <a:lnR>
                      <a:noFill/>
                    </a:lnR>
                    <a:lnT>
                      <a:noFill/>
                    </a:lnT>
                    <a:lnB>
                      <a:noFill/>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 typeface="Wingdings" pitchFamily="2" charset="2"/>
                        <a:buChar char="Ø"/>
                        <a:tabLst/>
                      </a:pPr>
                      <a:r>
                        <a:rPr kumimoji="0" lang="en-US" sz="1400" b="0" i="0" u="none" strike="noStrike" cap="none" normalizeH="0" baseline="0" smtClean="0">
                          <a:ln>
                            <a:noFill/>
                          </a:ln>
                          <a:solidFill>
                            <a:srgbClr val="666666"/>
                          </a:solidFill>
                          <a:effectLst/>
                          <a:latin typeface="Verdana" pitchFamily="34" charset="0"/>
                          <a:cs typeface="Arial" charset="0"/>
                        </a:rPr>
                        <a:t>control of conception,</a:t>
                      </a:r>
                      <a:endParaRPr kumimoji="0" lang="en-US" sz="1400" b="0" i="0" u="none" strike="noStrike" cap="none" normalizeH="0" baseline="0" smtClean="0">
                        <a:ln>
                          <a:noFill/>
                        </a:ln>
                        <a:solidFill>
                          <a:schemeClr val="tx1"/>
                        </a:solidFill>
                        <a:effectLst/>
                        <a:latin typeface="Arial" charset="0"/>
                      </a:endParaRPr>
                    </a:p>
                  </a:txBody>
                  <a:tcPr horzOverflow="overflow">
                    <a:lnL>
                      <a:noFill/>
                    </a:lnL>
                    <a:lnR cap="flat">
                      <a:noFill/>
                    </a:lnR>
                    <a:lnT>
                      <a:noFill/>
                    </a:lnT>
                    <a:lnB>
                      <a:noFill/>
                    </a:lnB>
                    <a:lnTlToBr>
                      <a:noFill/>
                    </a:lnTlToBr>
                    <a:lnBlToTr>
                      <a:noFill/>
                    </a:lnBlToTr>
                    <a:noFill/>
                  </a:tcPr>
                </a:tc>
              </a:tr>
              <a:tr h="244475">
                <a:tc>
                  <a:txBody>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sz="1400" b="0" i="0" u="none" strike="noStrike" cap="none" normalizeH="0" baseline="0" smtClean="0">
                        <a:ln>
                          <a:noFill/>
                        </a:ln>
                        <a:solidFill>
                          <a:schemeClr val="tx1"/>
                        </a:solidFill>
                        <a:effectLst/>
                        <a:latin typeface="Arial" charset="0"/>
                      </a:endParaRPr>
                    </a:p>
                  </a:txBody>
                  <a:tcPr horzOverflow="overflow">
                    <a:lnL cap="flat">
                      <a:noFill/>
                    </a:lnL>
                    <a:lnR>
                      <a:noFill/>
                    </a:lnR>
                    <a:lnT>
                      <a:noFill/>
                    </a:lnT>
                    <a:lnB>
                      <a:noFill/>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 typeface="Wingdings" pitchFamily="2" charset="2"/>
                        <a:buChar char="Ø"/>
                        <a:tabLst/>
                      </a:pPr>
                      <a:r>
                        <a:rPr kumimoji="0" lang="en-US" sz="1400" b="0" i="0" u="none" strike="noStrike" cap="none" normalizeH="0" baseline="0" smtClean="0">
                          <a:ln>
                            <a:noFill/>
                          </a:ln>
                          <a:solidFill>
                            <a:srgbClr val="666666"/>
                          </a:solidFill>
                          <a:effectLst/>
                          <a:latin typeface="Verdana" pitchFamily="34" charset="0"/>
                          <a:cs typeface="Arial" charset="0"/>
                        </a:rPr>
                        <a:t>disinfection of medical devices,</a:t>
                      </a:r>
                      <a:endParaRPr kumimoji="0" lang="en-US" sz="1400" b="0" i="0" u="none" strike="noStrike" cap="none" normalizeH="0" baseline="0" smtClean="0">
                        <a:ln>
                          <a:noFill/>
                        </a:ln>
                        <a:solidFill>
                          <a:schemeClr val="tx1"/>
                        </a:solidFill>
                        <a:effectLst/>
                        <a:latin typeface="Arial" charset="0"/>
                      </a:endParaRPr>
                    </a:p>
                  </a:txBody>
                  <a:tcPr horzOverflow="overflow">
                    <a:lnL>
                      <a:noFill/>
                    </a:lnL>
                    <a:lnR cap="flat">
                      <a:noFill/>
                    </a:lnR>
                    <a:lnT>
                      <a:noFill/>
                    </a:lnT>
                    <a:lnB>
                      <a:noFill/>
                    </a:lnB>
                    <a:lnTlToBr>
                      <a:noFill/>
                    </a:lnTlToBr>
                    <a:lnBlToTr>
                      <a:noFill/>
                    </a:lnBlToTr>
                    <a:noFill/>
                  </a:tcPr>
                </a:tc>
              </a:tr>
              <a:tr h="244475">
                <a:tc>
                  <a:txBody>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sz="1400" b="0" i="0" u="none" strike="noStrike" cap="none" normalizeH="0" baseline="0" smtClean="0">
                        <a:ln>
                          <a:noFill/>
                        </a:ln>
                        <a:solidFill>
                          <a:schemeClr val="tx1"/>
                        </a:solidFill>
                        <a:effectLst/>
                        <a:latin typeface="Arial" charset="0"/>
                      </a:endParaRPr>
                    </a:p>
                  </a:txBody>
                  <a:tcPr horzOverflow="overflow">
                    <a:lnL cap="flat">
                      <a:noFill/>
                    </a:lnL>
                    <a:lnR>
                      <a:noFill/>
                    </a:lnR>
                    <a:lnT>
                      <a:noFill/>
                    </a:lnT>
                    <a:lnB cap="flat">
                      <a:noFill/>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 typeface="Wingdings" pitchFamily="2" charset="2"/>
                        <a:buChar char="Ø"/>
                        <a:tabLst/>
                      </a:pPr>
                      <a:r>
                        <a:rPr kumimoji="0" lang="en-US" sz="1400" b="0" i="0" u="none" strike="noStrike" cap="none" normalizeH="0" baseline="0" smtClean="0">
                          <a:ln>
                            <a:noFill/>
                          </a:ln>
                          <a:solidFill>
                            <a:srgbClr val="666666"/>
                          </a:solidFill>
                          <a:effectLst/>
                          <a:latin typeface="Verdana" pitchFamily="34" charset="0"/>
                          <a:cs typeface="Arial" charset="0"/>
                        </a:rPr>
                        <a:t>providing information for medical or diagnostic purposes by means of in-vitro examination of specimens derived from the human body;</a:t>
                      </a:r>
                      <a:endParaRPr kumimoji="0" lang="en-US" sz="1400" b="0" i="0" u="none" strike="noStrike" cap="none" normalizeH="0" baseline="0" smtClean="0">
                        <a:ln>
                          <a:noFill/>
                        </a:ln>
                        <a:solidFill>
                          <a:schemeClr val="tx1"/>
                        </a:solidFill>
                        <a:effectLst/>
                        <a:latin typeface="Arial" charset="0"/>
                      </a:endParaRPr>
                    </a:p>
                  </a:txBody>
                  <a:tcPr horzOverflow="overflow">
                    <a:lnL>
                      <a:noFill/>
                    </a:lnL>
                    <a:lnR cap="flat">
                      <a:noFill/>
                    </a:lnR>
                    <a:lnT>
                      <a:noFill/>
                    </a:lnT>
                    <a:lnB cap="flat">
                      <a:noFill/>
                    </a:lnB>
                    <a:lnTlToBr>
                      <a:noFill/>
                    </a:lnTlToBr>
                    <a:lnBlToTr>
                      <a:noFill/>
                    </a:lnBlToTr>
                    <a:noFill/>
                  </a:tcPr>
                </a:tc>
              </a:tr>
            </a:tbl>
          </a:graphicData>
        </a:graphic>
      </p:graphicFrame>
      <p:sp>
        <p:nvSpPr>
          <p:cNvPr id="11" name="Rectangle 49"/>
          <p:cNvSpPr>
            <a:spLocks noChangeArrowheads="1"/>
          </p:cNvSpPr>
          <p:nvPr/>
        </p:nvSpPr>
        <p:spPr bwMode="auto">
          <a:xfrm>
            <a:off x="1066800" y="5319712"/>
            <a:ext cx="7575550" cy="1368425"/>
          </a:xfrm>
          <a:prstGeom prst="rect">
            <a:avLst/>
          </a:prstGeom>
          <a:noFill/>
          <a:ln w="9525">
            <a:noFill/>
            <a:miter lim="800000"/>
            <a:headEnd/>
            <a:tailEnd/>
          </a:ln>
          <a:effectLst/>
        </p:spPr>
        <p:txBody>
          <a:bodyPr anchor="ctr">
            <a:spAutoFit/>
          </a:bodyPr>
          <a:lstStyle/>
          <a:p>
            <a:pPr eaLnBrk="0" hangingPunct="0"/>
            <a:endParaRPr lang="en-US" sz="1400">
              <a:latin typeface="Verdana" pitchFamily="34" charset="0"/>
            </a:endParaRPr>
          </a:p>
          <a:p>
            <a:pPr eaLnBrk="0" hangingPunct="0"/>
            <a:r>
              <a:rPr lang="en-US" sz="1400">
                <a:latin typeface="Verdana" pitchFamily="34" charset="0"/>
              </a:rPr>
              <a:t>and</a:t>
            </a:r>
            <a:br>
              <a:rPr lang="en-US" sz="1400">
                <a:latin typeface="Verdana" pitchFamily="34" charset="0"/>
              </a:rPr>
            </a:br>
            <a:r>
              <a:rPr lang="en-US" sz="1400">
                <a:latin typeface="Verdana" pitchFamily="34" charset="0"/>
              </a:rPr>
              <a:t>b)</a:t>
            </a:r>
            <a:r>
              <a:rPr lang="en-US" sz="1400">
                <a:latin typeface="Arial"/>
              </a:rPr>
              <a:t>   </a:t>
            </a:r>
            <a:r>
              <a:rPr lang="en-US" sz="1400">
                <a:latin typeface="Verdana" pitchFamily="34" charset="0"/>
              </a:rPr>
              <a:t> which does not achieve its primary intended action in or on the human body by pharmacological, immunological or metabolic means, but which may be assisted in its intended function by such means.</a:t>
            </a:r>
            <a:br>
              <a:rPr lang="en-US" sz="1400">
                <a:latin typeface="Verdana" pitchFamily="34" charset="0"/>
              </a:rPr>
            </a:br>
            <a:endParaRPr lang="en-US" sz="1400"/>
          </a:p>
        </p:txBody>
      </p:sp>
    </p:spTree>
    <p:extLst>
      <p:ext uri="{BB962C8B-B14F-4D97-AF65-F5344CB8AC3E}">
        <p14:creationId xmlns:p14="http://schemas.microsoft.com/office/powerpoint/2010/main" xmlns="" val="253567955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bwMode="auto">
          <a:xfrm>
            <a:off x="241300" y="304800"/>
            <a:ext cx="8674100" cy="6324600"/>
          </a:xfrm>
          <a:prstGeom prst="rect">
            <a:avLst/>
          </a:prstGeom>
          <a:solidFill>
            <a:schemeClr val="accent4">
              <a:lumMod val="60000"/>
              <a:lumOff val="40000"/>
            </a:schemeClr>
          </a:solidFill>
          <a:scene3d>
            <a:camera prst="orthographicFront" fov="0">
              <a:rot lat="0" lon="0" rev="0"/>
            </a:camera>
            <a:lightRig rig="soft" dir="tl">
              <a:rot lat="0" lon="0" rev="20100000"/>
            </a:lightRig>
          </a:scene3d>
          <a:sp3d>
            <a:bevelT w="50800" h="50800"/>
          </a:sp3d>
        </p:spPr>
        <p:style>
          <a:lnRef idx="0">
            <a:schemeClr val="accent3"/>
          </a:lnRef>
          <a:fillRef idx="3">
            <a:schemeClr val="accent3"/>
          </a:fillRef>
          <a:effectRef idx="3">
            <a:schemeClr val="accent3"/>
          </a:effectRef>
          <a:fontRef idx="minor">
            <a:schemeClr val="lt1"/>
          </a:fontRef>
        </p:style>
        <p:txBody>
          <a:bodyPr anchor="ctr">
            <a:scene3d>
              <a:camera prst="orthographicFront"/>
              <a:lightRig rig="flat" dir="tl">
                <a:rot lat="0" lon="0" rev="6600000"/>
              </a:lightRig>
            </a:scene3d>
            <a:sp3d extrusionH="25400" contourW="8890">
              <a:bevelT w="38100" h="31750"/>
              <a:contourClr>
                <a:schemeClr val="accent2">
                  <a:shade val="75000"/>
                </a:schemeClr>
              </a:contourClr>
            </a:sp3d>
          </a:bodyPr>
          <a:lstStyle/>
          <a:p>
            <a:pPr marL="88900" indent="-28575" algn="ctr" fontAlgn="auto">
              <a:spcAft>
                <a:spcPts val="0"/>
              </a:spcAft>
              <a:buFont typeface="Arial" pitchFamily="34" charset="0"/>
              <a:buNone/>
              <a:defRPr/>
            </a:pPr>
            <a:endParaRPr lang="en-US" b="1" dirty="0">
              <a:ln w="11430"/>
              <a:solidFill>
                <a:srgbClr val="000000"/>
              </a:solidFill>
              <a:effectLst>
                <a:outerShdw blurRad="50800" dist="39000" dir="5460000" algn="tl">
                  <a:srgbClr val="000000">
                    <a:alpha val="38000"/>
                  </a:srgbClr>
                </a:outerShdw>
              </a:effectLst>
            </a:endParaRPr>
          </a:p>
        </p:txBody>
      </p:sp>
      <p:pic>
        <p:nvPicPr>
          <p:cNvPr id="6" name="Picture 11" descr="FZ 08.823 Wooden tongue depressors"/>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381000" y="898525"/>
            <a:ext cx="1123950" cy="815975"/>
          </a:xfrm>
          <a:prstGeom prst="rect">
            <a:avLst/>
          </a:prstGeom>
          <a:noFill/>
          <a:extLst>
            <a:ext uri="{909E8E84-426E-40DD-AFC4-6F175D3DCCD1}">
              <a14:hiddenFill xmlns:a14="http://schemas.microsoft.com/office/drawing/2010/main" xmlns="">
                <a:solidFill>
                  <a:srgbClr val="FFFFFF"/>
                </a:solidFill>
              </a14:hiddenFill>
            </a:ext>
          </a:extLst>
        </p:spPr>
      </p:pic>
      <p:pic>
        <p:nvPicPr>
          <p:cNvPr id="7" name="Picture 12" descr="Image Preview"/>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3232150" y="946150"/>
            <a:ext cx="1187450" cy="746125"/>
          </a:xfrm>
          <a:prstGeom prst="rect">
            <a:avLst/>
          </a:prstGeom>
          <a:solidFill>
            <a:srgbClr val="FFFF99"/>
          </a:solidFill>
        </p:spPr>
      </p:pic>
      <p:pic>
        <p:nvPicPr>
          <p:cNvPr id="8" name="Picture 13" descr="whole piece of gauze"/>
          <p:cNvPicPr>
            <a:picLocks noChangeAspect="1" noChangeArrowheads="1"/>
          </p:cNvPicPr>
          <p:nvPr/>
        </p:nvPicPr>
        <p:blipFill>
          <a:blip r:embed="rId4">
            <a:extLst>
              <a:ext uri="{28A0092B-C50C-407E-A947-70E740481C1C}">
                <a14:useLocalDpi xmlns:a14="http://schemas.microsoft.com/office/drawing/2010/main" xmlns="" val="0"/>
              </a:ext>
            </a:extLst>
          </a:blip>
          <a:srcRect/>
          <a:stretch>
            <a:fillRect/>
          </a:stretch>
        </p:blipFill>
        <p:spPr bwMode="auto">
          <a:xfrm>
            <a:off x="1905000" y="885825"/>
            <a:ext cx="1117600" cy="850900"/>
          </a:xfrm>
          <a:prstGeom prst="rect">
            <a:avLst/>
          </a:prstGeom>
          <a:noFill/>
          <a:extLst>
            <a:ext uri="{909E8E84-426E-40DD-AFC4-6F175D3DCCD1}">
              <a14:hiddenFill xmlns:a14="http://schemas.microsoft.com/office/drawing/2010/main" xmlns="">
                <a:solidFill>
                  <a:srgbClr val="FFFFFF"/>
                </a:solidFill>
              </a14:hiddenFill>
            </a:ext>
          </a:extLst>
        </p:spPr>
      </p:pic>
      <p:pic>
        <p:nvPicPr>
          <p:cNvPr id="9" name="Picture 14" descr="Isolette® C2000 Infant Incubator"/>
          <p:cNvPicPr>
            <a:picLocks noChangeAspect="1" noChangeArrowheads="1"/>
          </p:cNvPicPr>
          <p:nvPr/>
        </p:nvPicPr>
        <p:blipFill>
          <a:blip r:embed="rId5">
            <a:extLst>
              <a:ext uri="{28A0092B-C50C-407E-A947-70E740481C1C}">
                <a14:useLocalDpi xmlns:a14="http://schemas.microsoft.com/office/drawing/2010/main" xmlns="" val="0"/>
              </a:ext>
            </a:extLst>
          </a:blip>
          <a:srcRect/>
          <a:stretch>
            <a:fillRect/>
          </a:stretch>
        </p:blipFill>
        <p:spPr bwMode="auto">
          <a:xfrm>
            <a:off x="304800" y="4784725"/>
            <a:ext cx="901700" cy="1066800"/>
          </a:xfrm>
          <a:prstGeom prst="rect">
            <a:avLst/>
          </a:prstGeom>
          <a:noFill/>
          <a:extLst>
            <a:ext uri="{909E8E84-426E-40DD-AFC4-6F175D3DCCD1}">
              <a14:hiddenFill xmlns:a14="http://schemas.microsoft.com/office/drawing/2010/main" xmlns="">
                <a:solidFill>
                  <a:srgbClr val="FFFFFF"/>
                </a:solidFill>
              </a14:hiddenFill>
            </a:ext>
          </a:extLst>
        </p:spPr>
      </p:pic>
      <p:pic>
        <p:nvPicPr>
          <p:cNvPr id="10" name="Picture 15" descr="Image Preview"/>
          <p:cNvPicPr>
            <a:picLocks noChangeAspect="1" noChangeArrowheads="1"/>
          </p:cNvPicPr>
          <p:nvPr/>
        </p:nvPicPr>
        <p:blipFill>
          <a:blip r:embed="rId6">
            <a:extLst>
              <a:ext uri="{28A0092B-C50C-407E-A947-70E740481C1C}">
                <a14:useLocalDpi xmlns:a14="http://schemas.microsoft.com/office/drawing/2010/main" xmlns="" val="0"/>
              </a:ext>
            </a:extLst>
          </a:blip>
          <a:srcRect/>
          <a:stretch>
            <a:fillRect/>
          </a:stretch>
        </p:blipFill>
        <p:spPr bwMode="auto">
          <a:xfrm>
            <a:off x="4572000" y="974725"/>
            <a:ext cx="1101725" cy="790575"/>
          </a:xfrm>
          <a:prstGeom prst="rect">
            <a:avLst/>
          </a:prstGeom>
          <a:noFill/>
          <a:extLst>
            <a:ext uri="{909E8E84-426E-40DD-AFC4-6F175D3DCCD1}">
              <a14:hiddenFill xmlns:a14="http://schemas.microsoft.com/office/drawing/2010/main" xmlns="">
                <a:solidFill>
                  <a:srgbClr val="FFFFFF"/>
                </a:solidFill>
              </a14:hiddenFill>
            </a:ext>
          </a:extLst>
        </p:spPr>
      </p:pic>
      <p:pic>
        <p:nvPicPr>
          <p:cNvPr id="11" name="Picture 16" descr="Anaesthesia_Machine"/>
          <p:cNvPicPr>
            <a:picLocks noChangeAspect="1" noChangeArrowheads="1"/>
          </p:cNvPicPr>
          <p:nvPr/>
        </p:nvPicPr>
        <p:blipFill>
          <a:blip r:embed="rId7" cstate="print">
            <a:extLst>
              <a:ext uri="{28A0092B-C50C-407E-A947-70E740481C1C}">
                <a14:useLocalDpi xmlns:a14="http://schemas.microsoft.com/office/drawing/2010/main" xmlns="" val="0"/>
              </a:ext>
            </a:extLst>
          </a:blip>
          <a:srcRect/>
          <a:stretch>
            <a:fillRect/>
          </a:stretch>
        </p:blipFill>
        <p:spPr bwMode="auto">
          <a:xfrm>
            <a:off x="1370013" y="4759325"/>
            <a:ext cx="933450" cy="1092200"/>
          </a:xfrm>
          <a:prstGeom prst="rect">
            <a:avLst/>
          </a:prstGeom>
          <a:noFill/>
          <a:extLst>
            <a:ext uri="{909E8E84-426E-40DD-AFC4-6F175D3DCCD1}">
              <a14:hiddenFill xmlns:a14="http://schemas.microsoft.com/office/drawing/2010/main" xmlns="">
                <a:solidFill>
                  <a:srgbClr val="FFFFFF"/>
                </a:solidFill>
              </a14:hiddenFill>
            </a:ext>
          </a:extLst>
        </p:spPr>
      </p:pic>
      <p:sp>
        <p:nvSpPr>
          <p:cNvPr id="12" name="Text Box 17"/>
          <p:cNvSpPr txBox="1">
            <a:spLocks noChangeArrowheads="1"/>
          </p:cNvSpPr>
          <p:nvPr/>
        </p:nvSpPr>
        <p:spPr bwMode="auto">
          <a:xfrm>
            <a:off x="304800" y="1720850"/>
            <a:ext cx="1289050" cy="2444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spAutoFit/>
          </a:bodyPr>
          <a:lstStyle/>
          <a:p>
            <a:r>
              <a:rPr lang="en-US" sz="1000" b="1"/>
              <a:t>Tongue depressor</a:t>
            </a:r>
          </a:p>
        </p:txBody>
      </p:sp>
      <p:sp>
        <p:nvSpPr>
          <p:cNvPr id="13" name="Text Box 18"/>
          <p:cNvSpPr txBox="1">
            <a:spLocks noChangeArrowheads="1"/>
          </p:cNvSpPr>
          <p:nvPr/>
        </p:nvSpPr>
        <p:spPr bwMode="auto">
          <a:xfrm>
            <a:off x="3505200" y="1676400"/>
            <a:ext cx="633413" cy="2444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spAutoFit/>
          </a:bodyPr>
          <a:lstStyle/>
          <a:p>
            <a:r>
              <a:rPr lang="en-US" sz="1000" b="1"/>
              <a:t>syringe</a:t>
            </a:r>
          </a:p>
        </p:txBody>
      </p:sp>
      <p:sp>
        <p:nvSpPr>
          <p:cNvPr id="14" name="Text Box 19"/>
          <p:cNvSpPr txBox="1">
            <a:spLocks noChangeArrowheads="1"/>
          </p:cNvSpPr>
          <p:nvPr/>
        </p:nvSpPr>
        <p:spPr bwMode="auto">
          <a:xfrm>
            <a:off x="4648200" y="1752600"/>
            <a:ext cx="842963" cy="2444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spAutoFit/>
          </a:bodyPr>
          <a:lstStyle/>
          <a:p>
            <a:r>
              <a:rPr lang="en-US" sz="1000" b="1"/>
              <a:t>pacemaker</a:t>
            </a:r>
          </a:p>
        </p:txBody>
      </p:sp>
      <p:sp>
        <p:nvSpPr>
          <p:cNvPr id="15" name="Text Box 20"/>
          <p:cNvSpPr txBox="1">
            <a:spLocks noChangeArrowheads="1"/>
          </p:cNvSpPr>
          <p:nvPr/>
        </p:nvSpPr>
        <p:spPr bwMode="auto">
          <a:xfrm>
            <a:off x="457200" y="5927725"/>
            <a:ext cx="762000" cy="3968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spAutoFit/>
          </a:bodyPr>
          <a:lstStyle/>
          <a:p>
            <a:pPr algn="ctr"/>
            <a:r>
              <a:rPr lang="en-US" sz="1000" b="1"/>
              <a:t>Infant</a:t>
            </a:r>
          </a:p>
          <a:p>
            <a:pPr algn="ctr"/>
            <a:r>
              <a:rPr lang="en-US" sz="1000" b="1"/>
              <a:t>incubator</a:t>
            </a:r>
          </a:p>
        </p:txBody>
      </p:sp>
      <p:sp>
        <p:nvSpPr>
          <p:cNvPr id="16" name="Text Box 21"/>
          <p:cNvSpPr txBox="1">
            <a:spLocks noChangeArrowheads="1"/>
          </p:cNvSpPr>
          <p:nvPr/>
        </p:nvSpPr>
        <p:spPr bwMode="auto">
          <a:xfrm>
            <a:off x="2133600" y="1676400"/>
            <a:ext cx="650875" cy="27463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spAutoFit/>
          </a:bodyPr>
          <a:lstStyle/>
          <a:p>
            <a:r>
              <a:rPr lang="en-US" sz="1200" b="1"/>
              <a:t>cotton</a:t>
            </a:r>
          </a:p>
        </p:txBody>
      </p:sp>
      <p:sp>
        <p:nvSpPr>
          <p:cNvPr id="17" name="Text Box 22"/>
          <p:cNvSpPr txBox="1">
            <a:spLocks noChangeArrowheads="1"/>
          </p:cNvSpPr>
          <p:nvPr/>
        </p:nvSpPr>
        <p:spPr bwMode="auto">
          <a:xfrm>
            <a:off x="1357313" y="5851525"/>
            <a:ext cx="928687" cy="3968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spAutoFit/>
          </a:bodyPr>
          <a:lstStyle/>
          <a:p>
            <a:pPr algn="ctr"/>
            <a:r>
              <a:rPr lang="en-US" sz="1000" b="1"/>
              <a:t>Anaesthesia</a:t>
            </a:r>
          </a:p>
          <a:p>
            <a:pPr algn="ctr"/>
            <a:r>
              <a:rPr lang="en-US" sz="1000" b="1"/>
              <a:t> machine</a:t>
            </a:r>
          </a:p>
        </p:txBody>
      </p:sp>
      <p:pic>
        <p:nvPicPr>
          <p:cNvPr id="18" name="Picture 23" descr="app_hea_stents_k"/>
          <p:cNvPicPr>
            <a:picLocks noChangeAspect="1" noChangeArrowheads="1"/>
          </p:cNvPicPr>
          <p:nvPr/>
        </p:nvPicPr>
        <p:blipFill>
          <a:blip r:embed="rId8">
            <a:extLst>
              <a:ext uri="{28A0092B-C50C-407E-A947-70E740481C1C}">
                <a14:useLocalDpi xmlns:a14="http://schemas.microsoft.com/office/drawing/2010/main" xmlns="" val="0"/>
              </a:ext>
            </a:extLst>
          </a:blip>
          <a:srcRect/>
          <a:stretch>
            <a:fillRect/>
          </a:stretch>
        </p:blipFill>
        <p:spPr bwMode="auto">
          <a:xfrm>
            <a:off x="5943600" y="974725"/>
            <a:ext cx="781050" cy="781050"/>
          </a:xfrm>
          <a:prstGeom prst="rect">
            <a:avLst/>
          </a:prstGeom>
          <a:noFill/>
          <a:extLst>
            <a:ext uri="{909E8E84-426E-40DD-AFC4-6F175D3DCCD1}">
              <a14:hiddenFill xmlns:a14="http://schemas.microsoft.com/office/drawing/2010/main" xmlns="">
                <a:solidFill>
                  <a:srgbClr val="FFFFFF"/>
                </a:solidFill>
              </a14:hiddenFill>
            </a:ext>
          </a:extLst>
        </p:spPr>
      </p:pic>
      <p:sp>
        <p:nvSpPr>
          <p:cNvPr id="19" name="Text Box 24"/>
          <p:cNvSpPr txBox="1">
            <a:spLocks noChangeArrowheads="1"/>
          </p:cNvSpPr>
          <p:nvPr/>
        </p:nvSpPr>
        <p:spPr bwMode="auto">
          <a:xfrm>
            <a:off x="6019800" y="1736725"/>
            <a:ext cx="557213" cy="2444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spAutoFit/>
          </a:bodyPr>
          <a:lstStyle/>
          <a:p>
            <a:r>
              <a:rPr lang="en-US" sz="1000" b="1"/>
              <a:t>stents</a:t>
            </a:r>
          </a:p>
        </p:txBody>
      </p:sp>
      <p:pic>
        <p:nvPicPr>
          <p:cNvPr id="20" name="Picture 27" descr="Go to fullsize image">
            <a:hlinkClick r:id="rId9"/>
          </p:cNvPr>
          <p:cNvPicPr>
            <a:picLocks noChangeAspect="1" noChangeArrowheads="1"/>
          </p:cNvPicPr>
          <p:nvPr/>
        </p:nvPicPr>
        <p:blipFill>
          <a:blip r:embed="rId10">
            <a:extLst>
              <a:ext uri="{28A0092B-C50C-407E-A947-70E740481C1C}">
                <a14:useLocalDpi xmlns:a14="http://schemas.microsoft.com/office/drawing/2010/main" xmlns="" val="0"/>
              </a:ext>
            </a:extLst>
          </a:blip>
          <a:srcRect/>
          <a:stretch>
            <a:fillRect/>
          </a:stretch>
        </p:blipFill>
        <p:spPr bwMode="auto">
          <a:xfrm>
            <a:off x="5486400" y="4708525"/>
            <a:ext cx="1212850" cy="1228725"/>
          </a:xfrm>
          <a:prstGeom prst="rect">
            <a:avLst/>
          </a:prstGeom>
          <a:noFill/>
          <a:extLst>
            <a:ext uri="{909E8E84-426E-40DD-AFC4-6F175D3DCCD1}">
              <a14:hiddenFill xmlns:a14="http://schemas.microsoft.com/office/drawing/2010/main" xmlns="">
                <a:solidFill>
                  <a:srgbClr val="FFFFFF"/>
                </a:solidFill>
              </a14:hiddenFill>
            </a:ext>
          </a:extLst>
        </p:spPr>
      </p:pic>
      <p:pic>
        <p:nvPicPr>
          <p:cNvPr id="21" name="Picture 28" descr="X-Ray machine"/>
          <p:cNvPicPr>
            <a:picLocks noChangeAspect="1" noChangeArrowheads="1"/>
          </p:cNvPicPr>
          <p:nvPr/>
        </p:nvPicPr>
        <p:blipFill>
          <a:blip r:embed="rId11">
            <a:extLst>
              <a:ext uri="{28A0092B-C50C-407E-A947-70E740481C1C}">
                <a14:useLocalDpi xmlns:a14="http://schemas.microsoft.com/office/drawing/2010/main" xmlns="" val="0"/>
              </a:ext>
            </a:extLst>
          </a:blip>
          <a:srcRect/>
          <a:stretch>
            <a:fillRect/>
          </a:stretch>
        </p:blipFill>
        <p:spPr bwMode="auto">
          <a:xfrm>
            <a:off x="2514600" y="4784725"/>
            <a:ext cx="1562100" cy="1009650"/>
          </a:xfrm>
          <a:prstGeom prst="rect">
            <a:avLst/>
          </a:prstGeom>
          <a:noFill/>
          <a:extLst>
            <a:ext uri="{909E8E84-426E-40DD-AFC4-6F175D3DCCD1}">
              <a14:hiddenFill xmlns:a14="http://schemas.microsoft.com/office/drawing/2010/main" xmlns="">
                <a:solidFill>
                  <a:srgbClr val="FFFFFF"/>
                </a:solidFill>
              </a14:hiddenFill>
            </a:ext>
          </a:extLst>
        </p:spPr>
      </p:pic>
      <p:sp>
        <p:nvSpPr>
          <p:cNvPr id="22" name="Text Box 30"/>
          <p:cNvSpPr txBox="1">
            <a:spLocks noChangeArrowheads="1"/>
          </p:cNvSpPr>
          <p:nvPr/>
        </p:nvSpPr>
        <p:spPr bwMode="auto">
          <a:xfrm>
            <a:off x="2724150" y="5880100"/>
            <a:ext cx="1047750" cy="2444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spAutoFit/>
          </a:bodyPr>
          <a:lstStyle/>
          <a:p>
            <a:r>
              <a:rPr lang="en-US" sz="1000" b="1"/>
              <a:t>X-ray machine</a:t>
            </a:r>
          </a:p>
        </p:txBody>
      </p:sp>
      <p:sp>
        <p:nvSpPr>
          <p:cNvPr id="23" name="Text Box 31"/>
          <p:cNvSpPr txBox="1">
            <a:spLocks noChangeArrowheads="1"/>
          </p:cNvSpPr>
          <p:nvPr/>
        </p:nvSpPr>
        <p:spPr bwMode="auto">
          <a:xfrm>
            <a:off x="5881688" y="6008688"/>
            <a:ext cx="417512" cy="2444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spAutoFit/>
          </a:bodyPr>
          <a:lstStyle/>
          <a:p>
            <a:r>
              <a:rPr lang="en-US" sz="1000" b="1"/>
              <a:t>MRI</a:t>
            </a:r>
          </a:p>
        </p:txBody>
      </p:sp>
      <p:sp>
        <p:nvSpPr>
          <p:cNvPr id="24" name="Text Box 32"/>
          <p:cNvSpPr txBox="1">
            <a:spLocks noChangeArrowheads="1"/>
          </p:cNvSpPr>
          <p:nvPr/>
        </p:nvSpPr>
        <p:spPr bwMode="auto">
          <a:xfrm>
            <a:off x="4475163" y="5889625"/>
            <a:ext cx="520700" cy="2444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spAutoFit/>
          </a:bodyPr>
          <a:lstStyle/>
          <a:p>
            <a:r>
              <a:rPr lang="en-US" sz="1000" b="1"/>
              <a:t>Laser</a:t>
            </a:r>
          </a:p>
        </p:txBody>
      </p:sp>
      <p:pic>
        <p:nvPicPr>
          <p:cNvPr id="25" name="Picture 34" descr="pic_intralaseMachine"/>
          <p:cNvPicPr>
            <a:picLocks noChangeAspect="1" noChangeArrowheads="1"/>
          </p:cNvPicPr>
          <p:nvPr/>
        </p:nvPicPr>
        <p:blipFill>
          <a:blip r:embed="rId12" cstate="print">
            <a:extLst>
              <a:ext uri="{28A0092B-C50C-407E-A947-70E740481C1C}">
                <a14:useLocalDpi xmlns:a14="http://schemas.microsoft.com/office/drawing/2010/main" xmlns="" val="0"/>
              </a:ext>
            </a:extLst>
          </a:blip>
          <a:srcRect/>
          <a:stretch>
            <a:fillRect/>
          </a:stretch>
        </p:blipFill>
        <p:spPr bwMode="auto">
          <a:xfrm>
            <a:off x="4343400" y="4860925"/>
            <a:ext cx="889000" cy="952500"/>
          </a:xfrm>
          <a:prstGeom prst="rect">
            <a:avLst/>
          </a:prstGeom>
          <a:noFill/>
          <a:extLst>
            <a:ext uri="{909E8E84-426E-40DD-AFC4-6F175D3DCCD1}">
              <a14:hiddenFill xmlns:a14="http://schemas.microsoft.com/office/drawing/2010/main" xmlns="">
                <a:solidFill>
                  <a:srgbClr val="FFFFFF"/>
                </a:solidFill>
              </a14:hiddenFill>
            </a:ext>
          </a:extLst>
        </p:spPr>
      </p:pic>
      <p:pic>
        <p:nvPicPr>
          <p:cNvPr id="26" name="Picture 42" descr="Condom">
            <a:hlinkClick r:id="rId13"/>
          </p:cNvPr>
          <p:cNvPicPr>
            <a:picLocks noChangeAspect="1" noChangeArrowheads="1"/>
          </p:cNvPicPr>
          <p:nvPr/>
        </p:nvPicPr>
        <p:blipFill>
          <a:blip r:embed="rId14">
            <a:extLst>
              <a:ext uri="{28A0092B-C50C-407E-A947-70E740481C1C}">
                <a14:useLocalDpi xmlns:a14="http://schemas.microsoft.com/office/drawing/2010/main" xmlns="" val="0"/>
              </a:ext>
            </a:extLst>
          </a:blip>
          <a:srcRect/>
          <a:stretch>
            <a:fillRect/>
          </a:stretch>
        </p:blipFill>
        <p:spPr bwMode="auto">
          <a:xfrm>
            <a:off x="6858000" y="974725"/>
            <a:ext cx="1066800" cy="704850"/>
          </a:xfrm>
          <a:prstGeom prst="rect">
            <a:avLst/>
          </a:prstGeom>
          <a:noFill/>
          <a:extLst>
            <a:ext uri="{909E8E84-426E-40DD-AFC4-6F175D3DCCD1}">
              <a14:hiddenFill xmlns:a14="http://schemas.microsoft.com/office/drawing/2010/main" xmlns="">
                <a:solidFill>
                  <a:srgbClr val="FFFFFF"/>
                </a:solidFill>
              </a14:hiddenFill>
            </a:ext>
          </a:extLst>
        </p:spPr>
      </p:pic>
      <p:sp>
        <p:nvSpPr>
          <p:cNvPr id="27" name="Text Box 43"/>
          <p:cNvSpPr txBox="1">
            <a:spLocks noChangeArrowheads="1"/>
          </p:cNvSpPr>
          <p:nvPr/>
        </p:nvSpPr>
        <p:spPr bwMode="auto">
          <a:xfrm>
            <a:off x="7010400" y="1676400"/>
            <a:ext cx="700088" cy="2444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spAutoFit/>
          </a:bodyPr>
          <a:lstStyle/>
          <a:p>
            <a:r>
              <a:rPr lang="en-US" sz="1000" b="1"/>
              <a:t>Condom</a:t>
            </a:r>
          </a:p>
        </p:txBody>
      </p:sp>
      <p:pic>
        <p:nvPicPr>
          <p:cNvPr id="28" name="Picture 45" descr="IUD"/>
          <p:cNvPicPr>
            <a:picLocks noChangeAspect="1" noChangeArrowheads="1"/>
          </p:cNvPicPr>
          <p:nvPr/>
        </p:nvPicPr>
        <p:blipFill>
          <a:blip r:embed="rId15">
            <a:extLst>
              <a:ext uri="{28A0092B-C50C-407E-A947-70E740481C1C}">
                <a14:useLocalDpi xmlns:a14="http://schemas.microsoft.com/office/drawing/2010/main" xmlns="" val="0"/>
              </a:ext>
            </a:extLst>
          </a:blip>
          <a:srcRect/>
          <a:stretch>
            <a:fillRect/>
          </a:stretch>
        </p:blipFill>
        <p:spPr bwMode="auto">
          <a:xfrm>
            <a:off x="8001000" y="898525"/>
            <a:ext cx="701675" cy="762000"/>
          </a:xfrm>
          <a:prstGeom prst="rect">
            <a:avLst/>
          </a:prstGeom>
          <a:noFill/>
          <a:extLst>
            <a:ext uri="{909E8E84-426E-40DD-AFC4-6F175D3DCCD1}">
              <a14:hiddenFill xmlns:a14="http://schemas.microsoft.com/office/drawing/2010/main" xmlns="">
                <a:solidFill>
                  <a:srgbClr val="FFFFFF"/>
                </a:solidFill>
              </a14:hiddenFill>
            </a:ext>
          </a:extLst>
        </p:spPr>
      </p:pic>
      <p:sp>
        <p:nvSpPr>
          <p:cNvPr id="29" name="Text Box 46"/>
          <p:cNvSpPr txBox="1">
            <a:spLocks noChangeArrowheads="1"/>
          </p:cNvSpPr>
          <p:nvPr/>
        </p:nvSpPr>
        <p:spPr bwMode="auto">
          <a:xfrm>
            <a:off x="8104188" y="1676400"/>
            <a:ext cx="403225" cy="2444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spAutoFit/>
          </a:bodyPr>
          <a:lstStyle/>
          <a:p>
            <a:r>
              <a:rPr lang="en-US" sz="1000"/>
              <a:t>IUD</a:t>
            </a:r>
          </a:p>
        </p:txBody>
      </p:sp>
      <p:pic>
        <p:nvPicPr>
          <p:cNvPr id="30" name="Picture 48" descr="sanitary napkin; panty liner; maternity pad; "/>
          <p:cNvPicPr>
            <a:picLocks noChangeAspect="1" noChangeArrowheads="1"/>
          </p:cNvPicPr>
          <p:nvPr/>
        </p:nvPicPr>
        <p:blipFill>
          <a:blip r:embed="rId16" cstate="print">
            <a:extLst>
              <a:ext uri="{28A0092B-C50C-407E-A947-70E740481C1C}">
                <a14:useLocalDpi xmlns:a14="http://schemas.microsoft.com/office/drawing/2010/main" xmlns="" val="0"/>
              </a:ext>
            </a:extLst>
          </a:blip>
          <a:srcRect/>
          <a:stretch>
            <a:fillRect/>
          </a:stretch>
        </p:blipFill>
        <p:spPr bwMode="auto">
          <a:xfrm>
            <a:off x="304800" y="2209800"/>
            <a:ext cx="1066800" cy="762000"/>
          </a:xfrm>
          <a:prstGeom prst="rect">
            <a:avLst/>
          </a:prstGeom>
          <a:noFill/>
          <a:extLst>
            <a:ext uri="{909E8E84-426E-40DD-AFC4-6F175D3DCCD1}">
              <a14:hiddenFill xmlns:a14="http://schemas.microsoft.com/office/drawing/2010/main" xmlns="">
                <a:solidFill>
                  <a:srgbClr val="FFFFFF"/>
                </a:solidFill>
              </a14:hiddenFill>
            </a:ext>
          </a:extLst>
        </p:spPr>
      </p:pic>
      <p:sp>
        <p:nvSpPr>
          <p:cNvPr id="31" name="Text Box 49"/>
          <p:cNvSpPr txBox="1">
            <a:spLocks noChangeArrowheads="1"/>
          </p:cNvSpPr>
          <p:nvPr/>
        </p:nvSpPr>
        <p:spPr bwMode="auto">
          <a:xfrm>
            <a:off x="241300" y="2971800"/>
            <a:ext cx="1054100" cy="2444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spAutoFit/>
          </a:bodyPr>
          <a:lstStyle/>
          <a:p>
            <a:r>
              <a:rPr lang="en-US" sz="1000"/>
              <a:t>Sanitary napkin</a:t>
            </a:r>
          </a:p>
        </p:txBody>
      </p:sp>
      <p:pic>
        <p:nvPicPr>
          <p:cNvPr id="32" name="Picture 55" descr="Image Preview"/>
          <p:cNvPicPr>
            <a:picLocks noChangeAspect="1" noChangeArrowheads="1"/>
          </p:cNvPicPr>
          <p:nvPr/>
        </p:nvPicPr>
        <p:blipFill>
          <a:blip r:embed="rId17" cstate="print">
            <a:extLst>
              <a:ext uri="{28A0092B-C50C-407E-A947-70E740481C1C}">
                <a14:useLocalDpi xmlns:a14="http://schemas.microsoft.com/office/drawing/2010/main" xmlns="" val="0"/>
              </a:ext>
            </a:extLst>
          </a:blip>
          <a:srcRect/>
          <a:stretch>
            <a:fillRect/>
          </a:stretch>
        </p:blipFill>
        <p:spPr bwMode="auto">
          <a:xfrm>
            <a:off x="1600200" y="2133600"/>
            <a:ext cx="1524000" cy="1066800"/>
          </a:xfrm>
          <a:prstGeom prst="rect">
            <a:avLst/>
          </a:prstGeom>
          <a:noFill/>
          <a:extLst>
            <a:ext uri="{909E8E84-426E-40DD-AFC4-6F175D3DCCD1}">
              <a14:hiddenFill xmlns:a14="http://schemas.microsoft.com/office/drawing/2010/main" xmlns="">
                <a:solidFill>
                  <a:srgbClr val="FFFFFF"/>
                </a:solidFill>
              </a14:hiddenFill>
            </a:ext>
          </a:extLst>
        </p:spPr>
      </p:pic>
      <p:sp>
        <p:nvSpPr>
          <p:cNvPr id="33" name="Text Box 56"/>
          <p:cNvSpPr txBox="1">
            <a:spLocks noChangeArrowheads="1"/>
          </p:cNvSpPr>
          <p:nvPr/>
        </p:nvSpPr>
        <p:spPr bwMode="auto">
          <a:xfrm>
            <a:off x="2039938" y="3184525"/>
            <a:ext cx="779462" cy="2444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spAutoFit/>
          </a:bodyPr>
          <a:lstStyle/>
          <a:p>
            <a:r>
              <a:rPr lang="en-US" sz="1000"/>
              <a:t>toothbrush</a:t>
            </a:r>
          </a:p>
        </p:txBody>
      </p:sp>
      <p:pic>
        <p:nvPicPr>
          <p:cNvPr id="34" name="Picture 58" descr="contact lens"/>
          <p:cNvPicPr>
            <a:picLocks noChangeAspect="1" noChangeArrowheads="1"/>
          </p:cNvPicPr>
          <p:nvPr/>
        </p:nvPicPr>
        <p:blipFill>
          <a:blip r:embed="rId18" cstate="print">
            <a:extLst>
              <a:ext uri="{28A0092B-C50C-407E-A947-70E740481C1C}">
                <a14:useLocalDpi xmlns:a14="http://schemas.microsoft.com/office/drawing/2010/main" xmlns="" val="0"/>
              </a:ext>
            </a:extLst>
          </a:blip>
          <a:srcRect/>
          <a:stretch>
            <a:fillRect/>
          </a:stretch>
        </p:blipFill>
        <p:spPr bwMode="auto">
          <a:xfrm>
            <a:off x="3352800" y="2209800"/>
            <a:ext cx="1219200" cy="946150"/>
          </a:xfrm>
          <a:prstGeom prst="rect">
            <a:avLst/>
          </a:prstGeom>
          <a:noFill/>
          <a:extLst>
            <a:ext uri="{909E8E84-426E-40DD-AFC4-6F175D3DCCD1}">
              <a14:hiddenFill xmlns:a14="http://schemas.microsoft.com/office/drawing/2010/main" xmlns="">
                <a:solidFill>
                  <a:srgbClr val="FFFFFF"/>
                </a:solidFill>
              </a14:hiddenFill>
            </a:ext>
          </a:extLst>
        </p:spPr>
      </p:pic>
      <p:sp>
        <p:nvSpPr>
          <p:cNvPr id="35" name="Text Box 59"/>
          <p:cNvSpPr txBox="1">
            <a:spLocks noChangeArrowheads="1"/>
          </p:cNvSpPr>
          <p:nvPr/>
        </p:nvSpPr>
        <p:spPr bwMode="auto">
          <a:xfrm>
            <a:off x="3536950" y="3168650"/>
            <a:ext cx="885825" cy="2444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spAutoFit/>
          </a:bodyPr>
          <a:lstStyle/>
          <a:p>
            <a:r>
              <a:rPr lang="en-US" sz="1000"/>
              <a:t>Contact lens</a:t>
            </a:r>
          </a:p>
        </p:txBody>
      </p:sp>
      <p:pic>
        <p:nvPicPr>
          <p:cNvPr id="36" name="Picture 67" descr="OPTI-FREE-REPLENISH-300"/>
          <p:cNvPicPr>
            <a:picLocks noChangeAspect="1" noChangeArrowheads="1"/>
          </p:cNvPicPr>
          <p:nvPr/>
        </p:nvPicPr>
        <p:blipFill>
          <a:blip r:embed="rId19">
            <a:extLst>
              <a:ext uri="{28A0092B-C50C-407E-A947-70E740481C1C}">
                <a14:useLocalDpi xmlns:a14="http://schemas.microsoft.com/office/drawing/2010/main" xmlns="" val="0"/>
              </a:ext>
            </a:extLst>
          </a:blip>
          <a:srcRect/>
          <a:stretch>
            <a:fillRect/>
          </a:stretch>
        </p:blipFill>
        <p:spPr bwMode="auto">
          <a:xfrm>
            <a:off x="4772025" y="2257425"/>
            <a:ext cx="914400" cy="914400"/>
          </a:xfrm>
          <a:prstGeom prst="rect">
            <a:avLst/>
          </a:prstGeom>
          <a:noFill/>
          <a:extLst>
            <a:ext uri="{909E8E84-426E-40DD-AFC4-6F175D3DCCD1}">
              <a14:hiddenFill xmlns:a14="http://schemas.microsoft.com/office/drawing/2010/main" xmlns="">
                <a:solidFill>
                  <a:srgbClr val="FFFFFF"/>
                </a:solidFill>
              </a14:hiddenFill>
            </a:ext>
          </a:extLst>
        </p:spPr>
      </p:pic>
      <p:sp>
        <p:nvSpPr>
          <p:cNvPr id="37" name="Text Box 68"/>
          <p:cNvSpPr txBox="1">
            <a:spLocks noChangeArrowheads="1"/>
          </p:cNvSpPr>
          <p:nvPr/>
        </p:nvSpPr>
        <p:spPr bwMode="auto">
          <a:xfrm>
            <a:off x="4840288" y="3144838"/>
            <a:ext cx="885825" cy="3968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spAutoFit/>
          </a:bodyPr>
          <a:lstStyle/>
          <a:p>
            <a:pPr algn="ctr"/>
            <a:r>
              <a:rPr lang="en-US" sz="1000"/>
              <a:t>Contact lens</a:t>
            </a:r>
          </a:p>
          <a:p>
            <a:pPr algn="ctr"/>
            <a:r>
              <a:rPr lang="en-US" sz="1000"/>
              <a:t>solution</a:t>
            </a:r>
          </a:p>
        </p:txBody>
      </p:sp>
      <p:sp>
        <p:nvSpPr>
          <p:cNvPr id="38" name="Rectangle 70"/>
          <p:cNvSpPr>
            <a:spLocks noChangeArrowheads="1"/>
          </p:cNvSpPr>
          <p:nvPr/>
        </p:nvSpPr>
        <p:spPr bwMode="auto">
          <a:xfrm>
            <a:off x="0" y="865188"/>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spAutoFit/>
          </a:bodyPr>
          <a:lstStyle/>
          <a:p>
            <a:pPr algn="ctr"/>
            <a:r>
              <a:rPr lang="en-US" sz="900">
                <a:cs typeface="Arial" pitchFamily="34" charset="0"/>
              </a:rPr>
              <a:t/>
            </a:r>
            <a:br>
              <a:rPr lang="en-US" sz="900">
                <a:cs typeface="Arial" pitchFamily="34" charset="0"/>
              </a:rPr>
            </a:br>
            <a:endParaRPr lang="en-US"/>
          </a:p>
        </p:txBody>
      </p:sp>
      <p:sp>
        <p:nvSpPr>
          <p:cNvPr id="39" name="Rectangle 74"/>
          <p:cNvSpPr>
            <a:spLocks noChangeArrowheads="1"/>
          </p:cNvSpPr>
          <p:nvPr/>
        </p:nvSpPr>
        <p:spPr bwMode="auto">
          <a:xfrm>
            <a:off x="0" y="865188"/>
            <a:ext cx="9144000" cy="0"/>
          </a:xfrm>
          <a:prstGeom prst="rect">
            <a:avLst/>
          </a:prstGeom>
          <a:solidFill>
            <a:srgbClr val="F5F5F5"/>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spAutoFit/>
          </a:bodyPr>
          <a:lstStyle/>
          <a:p>
            <a:pPr algn="ctr"/>
            <a:r>
              <a:rPr lang="en-US" sz="900">
                <a:cs typeface="Arial" pitchFamily="34" charset="0"/>
              </a:rPr>
              <a:t/>
            </a:r>
            <a:br>
              <a:rPr lang="en-US" sz="900">
                <a:cs typeface="Arial" pitchFamily="34" charset="0"/>
              </a:rPr>
            </a:br>
            <a:endParaRPr lang="en-US"/>
          </a:p>
        </p:txBody>
      </p:sp>
      <p:graphicFrame>
        <p:nvGraphicFramePr>
          <p:cNvPr id="40" name="Group 111"/>
          <p:cNvGraphicFramePr>
            <a:graphicFrameLocks noGrp="1"/>
          </p:cNvGraphicFramePr>
          <p:nvPr/>
        </p:nvGraphicFramePr>
        <p:xfrm>
          <a:off x="0" y="865188"/>
          <a:ext cx="935355" cy="5491163"/>
        </p:xfrm>
        <a:graphic>
          <a:graphicData uri="http://schemas.openxmlformats.org/drawingml/2006/table">
            <a:tbl>
              <a:tblPr/>
              <a:tblGrid>
                <a:gridCol w="208280"/>
                <a:gridCol w="727075"/>
              </a:tblGrid>
              <a:tr h="5491163">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fil-PH" sz="2800" b="0" i="0" u="none" strike="noStrike" cap="none" normalizeH="0" baseline="0" smtClean="0">
                        <a:ln>
                          <a:noFill/>
                        </a:ln>
                        <a:solidFill>
                          <a:schemeClr val="tx1"/>
                        </a:solidFill>
                        <a:effectLst/>
                        <a:latin typeface="Arial" pitchFamily="34" charset="0"/>
                      </a:endParaRPr>
                    </a:p>
                  </a:txBody>
                  <a:tcPr horzOverflow="overflow">
                    <a:lnL cap="flat">
                      <a:noFill/>
                    </a:lnL>
                    <a:lnR>
                      <a:noFill/>
                    </a:lnR>
                    <a:lnT cap="flat">
                      <a:noFill/>
                    </a:lnT>
                    <a:lnB cap="flat">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fil-PH" sz="2800" b="0" i="0" u="none" strike="noStrike" cap="none" normalizeH="0" baseline="0" smtClean="0">
                        <a:ln>
                          <a:noFill/>
                        </a:ln>
                        <a:solidFill>
                          <a:schemeClr val="tx1"/>
                        </a:solidFill>
                        <a:effectLst/>
                        <a:latin typeface="Arial" pitchFamily="34" charset="0"/>
                      </a:endParaRPr>
                    </a:p>
                  </a:txBody>
                  <a:tcPr horzOverflow="overflow">
                    <a:lnL>
                      <a:noFill/>
                    </a:lnL>
                    <a:lnR cap="flat">
                      <a:noFill/>
                    </a:lnR>
                    <a:lnT cap="flat">
                      <a:noFill/>
                    </a:lnT>
                    <a:lnB cap="flat">
                      <a:noFill/>
                    </a:lnB>
                    <a:lnTlToBr>
                      <a:noFill/>
                    </a:lnTlToBr>
                    <a:lnBlToTr>
                      <a:noFill/>
                    </a:lnBlToTr>
                    <a:noFill/>
                  </a:tcPr>
                </a:tc>
              </a:tr>
            </a:tbl>
          </a:graphicData>
        </a:graphic>
      </p:graphicFrame>
      <p:pic>
        <p:nvPicPr>
          <p:cNvPr id="41" name="Picture 76" descr="Digital Thermometer"/>
          <p:cNvPicPr>
            <a:picLocks noChangeAspect="1" noChangeArrowheads="1"/>
          </p:cNvPicPr>
          <p:nvPr/>
        </p:nvPicPr>
        <p:blipFill>
          <a:blip r:embed="rId20" cstate="print">
            <a:extLst>
              <a:ext uri="{28A0092B-C50C-407E-A947-70E740481C1C}">
                <a14:useLocalDpi xmlns:a14="http://schemas.microsoft.com/office/drawing/2010/main" xmlns="" val="0"/>
              </a:ext>
            </a:extLst>
          </a:blip>
          <a:srcRect/>
          <a:stretch>
            <a:fillRect/>
          </a:stretch>
        </p:blipFill>
        <p:spPr bwMode="auto">
          <a:xfrm>
            <a:off x="5791200" y="2209800"/>
            <a:ext cx="958850" cy="958850"/>
          </a:xfrm>
          <a:prstGeom prst="rect">
            <a:avLst/>
          </a:prstGeom>
          <a:noFill/>
          <a:extLst>
            <a:ext uri="{909E8E84-426E-40DD-AFC4-6F175D3DCCD1}">
              <a14:hiddenFill xmlns:a14="http://schemas.microsoft.com/office/drawing/2010/main" xmlns="">
                <a:solidFill>
                  <a:srgbClr val="FFFFFF"/>
                </a:solidFill>
              </a14:hiddenFill>
            </a:ext>
          </a:extLst>
        </p:spPr>
      </p:pic>
      <p:sp>
        <p:nvSpPr>
          <p:cNvPr id="42" name="Text Box 113"/>
          <p:cNvSpPr txBox="1">
            <a:spLocks noChangeArrowheads="1"/>
          </p:cNvSpPr>
          <p:nvPr/>
        </p:nvSpPr>
        <p:spPr bwMode="auto">
          <a:xfrm>
            <a:off x="5856288" y="3192463"/>
            <a:ext cx="901700" cy="2444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spAutoFit/>
          </a:bodyPr>
          <a:lstStyle/>
          <a:p>
            <a:r>
              <a:rPr lang="en-US" sz="1000"/>
              <a:t>thermometer</a:t>
            </a:r>
          </a:p>
        </p:txBody>
      </p:sp>
      <p:pic>
        <p:nvPicPr>
          <p:cNvPr id="43" name="Picture 115" descr="Pregnancy test instructions positive"/>
          <p:cNvPicPr>
            <a:picLocks noChangeAspect="1" noChangeArrowheads="1"/>
          </p:cNvPicPr>
          <p:nvPr/>
        </p:nvPicPr>
        <p:blipFill>
          <a:blip r:embed="rId21">
            <a:extLst>
              <a:ext uri="{28A0092B-C50C-407E-A947-70E740481C1C}">
                <a14:useLocalDpi xmlns:a14="http://schemas.microsoft.com/office/drawing/2010/main" xmlns="" val="0"/>
              </a:ext>
            </a:extLst>
          </a:blip>
          <a:srcRect/>
          <a:stretch>
            <a:fillRect/>
          </a:stretch>
        </p:blipFill>
        <p:spPr bwMode="auto">
          <a:xfrm>
            <a:off x="6858000" y="2133600"/>
            <a:ext cx="1066800" cy="1066800"/>
          </a:xfrm>
          <a:prstGeom prst="rect">
            <a:avLst/>
          </a:prstGeom>
          <a:noFill/>
          <a:extLst>
            <a:ext uri="{909E8E84-426E-40DD-AFC4-6F175D3DCCD1}">
              <a14:hiddenFill xmlns:a14="http://schemas.microsoft.com/office/drawing/2010/main" xmlns="">
                <a:solidFill>
                  <a:srgbClr val="FFFFFF"/>
                </a:solidFill>
              </a14:hiddenFill>
            </a:ext>
          </a:extLst>
        </p:spPr>
      </p:pic>
      <p:sp>
        <p:nvSpPr>
          <p:cNvPr id="44" name="Text Box 116"/>
          <p:cNvSpPr txBox="1">
            <a:spLocks noChangeArrowheads="1"/>
          </p:cNvSpPr>
          <p:nvPr/>
        </p:nvSpPr>
        <p:spPr bwMode="auto">
          <a:xfrm>
            <a:off x="6980238" y="3206750"/>
            <a:ext cx="822325" cy="3968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spAutoFit/>
          </a:bodyPr>
          <a:lstStyle/>
          <a:p>
            <a:pPr algn="ctr"/>
            <a:r>
              <a:rPr lang="en-US" sz="1000"/>
              <a:t>Pregnancy </a:t>
            </a:r>
          </a:p>
          <a:p>
            <a:pPr algn="ctr"/>
            <a:r>
              <a:rPr lang="en-US" sz="1000"/>
              <a:t>Test kit</a:t>
            </a:r>
          </a:p>
        </p:txBody>
      </p:sp>
      <p:pic>
        <p:nvPicPr>
          <p:cNvPr id="45" name="Picture 118" descr="Image Preview"/>
          <p:cNvPicPr>
            <a:picLocks noChangeAspect="1" noChangeArrowheads="1"/>
          </p:cNvPicPr>
          <p:nvPr/>
        </p:nvPicPr>
        <p:blipFill>
          <a:blip r:embed="rId22">
            <a:extLst>
              <a:ext uri="{28A0092B-C50C-407E-A947-70E740481C1C}">
                <a14:useLocalDpi xmlns:a14="http://schemas.microsoft.com/office/drawing/2010/main" xmlns="" val="0"/>
              </a:ext>
            </a:extLst>
          </a:blip>
          <a:srcRect/>
          <a:stretch>
            <a:fillRect/>
          </a:stretch>
        </p:blipFill>
        <p:spPr bwMode="auto">
          <a:xfrm>
            <a:off x="7981950" y="2209800"/>
            <a:ext cx="857250" cy="952500"/>
          </a:xfrm>
          <a:prstGeom prst="rect">
            <a:avLst/>
          </a:prstGeom>
          <a:noFill/>
          <a:extLst>
            <a:ext uri="{909E8E84-426E-40DD-AFC4-6F175D3DCCD1}">
              <a14:hiddenFill xmlns:a14="http://schemas.microsoft.com/office/drawing/2010/main" xmlns="">
                <a:solidFill>
                  <a:srgbClr val="FFFFFF"/>
                </a:solidFill>
              </a14:hiddenFill>
            </a:ext>
          </a:extLst>
        </p:spPr>
      </p:pic>
      <p:sp>
        <p:nvSpPr>
          <p:cNvPr id="46" name="Text Box 119"/>
          <p:cNvSpPr txBox="1">
            <a:spLocks noChangeArrowheads="1"/>
          </p:cNvSpPr>
          <p:nvPr/>
        </p:nvSpPr>
        <p:spPr bwMode="auto">
          <a:xfrm>
            <a:off x="8061325" y="3184525"/>
            <a:ext cx="750888" cy="2444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spAutoFit/>
          </a:bodyPr>
          <a:lstStyle/>
          <a:p>
            <a:r>
              <a:rPr lang="en-US" sz="1000"/>
              <a:t>Blood bag</a:t>
            </a:r>
          </a:p>
        </p:txBody>
      </p:sp>
      <p:sp>
        <p:nvSpPr>
          <p:cNvPr id="47" name="Rectangle 120"/>
          <p:cNvSpPr>
            <a:spLocks noChangeArrowheads="1"/>
          </p:cNvSpPr>
          <p:nvPr/>
        </p:nvSpPr>
        <p:spPr bwMode="auto">
          <a:xfrm>
            <a:off x="4479925" y="3108325"/>
            <a:ext cx="184150" cy="6413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spAutoFit/>
          </a:bodyPr>
          <a:lstStyle/>
          <a:p>
            <a:r>
              <a:rPr lang="en-US"/>
              <a:t/>
            </a:r>
            <a:br>
              <a:rPr lang="en-US"/>
            </a:br>
            <a:endParaRPr lang="en-US"/>
          </a:p>
        </p:txBody>
      </p:sp>
      <p:pic>
        <p:nvPicPr>
          <p:cNvPr id="48" name="Picture 122" descr="Image Preview"/>
          <p:cNvPicPr>
            <a:picLocks noChangeAspect="1" noChangeArrowheads="1"/>
          </p:cNvPicPr>
          <p:nvPr/>
        </p:nvPicPr>
        <p:blipFill>
          <a:blip r:embed="rId23">
            <a:extLst>
              <a:ext uri="{28A0092B-C50C-407E-A947-70E740481C1C}">
                <a14:useLocalDpi xmlns:a14="http://schemas.microsoft.com/office/drawing/2010/main" xmlns="" val="0"/>
              </a:ext>
            </a:extLst>
          </a:blip>
          <a:srcRect/>
          <a:stretch>
            <a:fillRect/>
          </a:stretch>
        </p:blipFill>
        <p:spPr bwMode="auto">
          <a:xfrm>
            <a:off x="533400" y="3429000"/>
            <a:ext cx="571500" cy="952500"/>
          </a:xfrm>
          <a:prstGeom prst="rect">
            <a:avLst/>
          </a:prstGeom>
          <a:noFill/>
          <a:extLst>
            <a:ext uri="{909E8E84-426E-40DD-AFC4-6F175D3DCCD1}">
              <a14:hiddenFill xmlns:a14="http://schemas.microsoft.com/office/drawing/2010/main" xmlns="">
                <a:solidFill>
                  <a:srgbClr val="FFFFFF"/>
                </a:solidFill>
              </a14:hiddenFill>
            </a:ext>
          </a:extLst>
        </p:spPr>
      </p:pic>
      <p:sp>
        <p:nvSpPr>
          <p:cNvPr id="49" name="Text Box 123"/>
          <p:cNvSpPr txBox="1">
            <a:spLocks noChangeArrowheads="1"/>
          </p:cNvSpPr>
          <p:nvPr/>
        </p:nvSpPr>
        <p:spPr bwMode="auto">
          <a:xfrm>
            <a:off x="301625" y="4386263"/>
            <a:ext cx="1055688" cy="2444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spAutoFit/>
          </a:bodyPr>
          <a:lstStyle/>
          <a:p>
            <a:r>
              <a:rPr lang="en-US" sz="1000"/>
              <a:t>Dental implants</a:t>
            </a:r>
          </a:p>
        </p:txBody>
      </p:sp>
      <p:pic>
        <p:nvPicPr>
          <p:cNvPr id="50" name="Picture 125" descr="Image Preview"/>
          <p:cNvPicPr>
            <a:picLocks noChangeAspect="1" noChangeArrowheads="1"/>
          </p:cNvPicPr>
          <p:nvPr/>
        </p:nvPicPr>
        <p:blipFill>
          <a:blip r:embed="rId24" cstate="print">
            <a:extLst>
              <a:ext uri="{28A0092B-C50C-407E-A947-70E740481C1C}">
                <a14:useLocalDpi xmlns:a14="http://schemas.microsoft.com/office/drawing/2010/main" xmlns="" val="0"/>
              </a:ext>
            </a:extLst>
          </a:blip>
          <a:srcRect/>
          <a:stretch>
            <a:fillRect/>
          </a:stretch>
        </p:blipFill>
        <p:spPr bwMode="auto">
          <a:xfrm>
            <a:off x="1600200" y="3505200"/>
            <a:ext cx="704850" cy="952500"/>
          </a:xfrm>
          <a:prstGeom prst="rect">
            <a:avLst/>
          </a:prstGeom>
          <a:noFill/>
          <a:extLst>
            <a:ext uri="{909E8E84-426E-40DD-AFC4-6F175D3DCCD1}">
              <a14:hiddenFill xmlns:a14="http://schemas.microsoft.com/office/drawing/2010/main" xmlns="">
                <a:solidFill>
                  <a:srgbClr val="FFFFFF"/>
                </a:solidFill>
              </a14:hiddenFill>
            </a:ext>
          </a:extLst>
        </p:spPr>
      </p:pic>
      <p:sp>
        <p:nvSpPr>
          <p:cNvPr id="51" name="Text Box 126"/>
          <p:cNvSpPr txBox="1">
            <a:spLocks noChangeArrowheads="1"/>
          </p:cNvSpPr>
          <p:nvPr/>
        </p:nvSpPr>
        <p:spPr bwMode="auto">
          <a:xfrm>
            <a:off x="1476375" y="4433888"/>
            <a:ext cx="927100" cy="2444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spAutoFit/>
          </a:bodyPr>
          <a:lstStyle/>
          <a:p>
            <a:r>
              <a:rPr lang="en-US" sz="1000"/>
              <a:t>Knee Implant</a:t>
            </a:r>
          </a:p>
        </p:txBody>
      </p:sp>
      <p:sp>
        <p:nvSpPr>
          <p:cNvPr id="52" name="Rectangle 138"/>
          <p:cNvSpPr>
            <a:spLocks noChangeArrowheads="1"/>
          </p:cNvSpPr>
          <p:nvPr/>
        </p:nvSpPr>
        <p:spPr bwMode="auto">
          <a:xfrm>
            <a:off x="3679825" y="4114800"/>
            <a:ext cx="247650" cy="36671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spAutoFit/>
          </a:bodyPr>
          <a:lstStyle/>
          <a:p>
            <a:r>
              <a:rPr lang="en-US"/>
              <a:t> </a:t>
            </a:r>
          </a:p>
        </p:txBody>
      </p:sp>
      <p:pic>
        <p:nvPicPr>
          <p:cNvPr id="53" name="Picture 128" descr="Sporicidin® Antimicrobial Lotion Soap">
            <a:hlinkClick r:id="rId25"/>
          </p:cNvPr>
          <p:cNvPicPr>
            <a:picLocks noChangeAspect="1" noChangeArrowheads="1"/>
          </p:cNvPicPr>
          <p:nvPr/>
        </p:nvPicPr>
        <p:blipFill>
          <a:blip r:embed="rId26">
            <a:extLst>
              <a:ext uri="{28A0092B-C50C-407E-A947-70E740481C1C}">
                <a14:useLocalDpi xmlns:a14="http://schemas.microsoft.com/office/drawing/2010/main" xmlns="" val="0"/>
              </a:ext>
            </a:extLst>
          </a:blip>
          <a:srcRect/>
          <a:stretch>
            <a:fillRect/>
          </a:stretch>
        </p:blipFill>
        <p:spPr bwMode="auto">
          <a:xfrm>
            <a:off x="2743200" y="3581400"/>
            <a:ext cx="806450" cy="857250"/>
          </a:xfrm>
          <a:prstGeom prst="rect">
            <a:avLst/>
          </a:prstGeom>
          <a:noFill/>
          <a:extLst>
            <a:ext uri="{909E8E84-426E-40DD-AFC4-6F175D3DCCD1}">
              <a14:hiddenFill xmlns:a14="http://schemas.microsoft.com/office/drawing/2010/main" xmlns="">
                <a:solidFill>
                  <a:srgbClr val="FFFFFF"/>
                </a:solidFill>
              </a14:hiddenFill>
            </a:ext>
          </a:extLst>
        </p:spPr>
      </p:pic>
      <p:sp>
        <p:nvSpPr>
          <p:cNvPr id="54" name="Text Box 139"/>
          <p:cNvSpPr txBox="1">
            <a:spLocks noChangeArrowheads="1"/>
          </p:cNvSpPr>
          <p:nvPr/>
        </p:nvSpPr>
        <p:spPr bwMode="auto">
          <a:xfrm>
            <a:off x="2743200" y="4419600"/>
            <a:ext cx="822325" cy="2444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spAutoFit/>
          </a:bodyPr>
          <a:lstStyle/>
          <a:p>
            <a:r>
              <a:rPr lang="en-US" sz="1000"/>
              <a:t>disinfectant</a:t>
            </a:r>
          </a:p>
        </p:txBody>
      </p:sp>
      <p:pic>
        <p:nvPicPr>
          <p:cNvPr id="55" name="Picture 141" descr="Image Preview"/>
          <p:cNvPicPr>
            <a:picLocks noChangeAspect="1" noChangeArrowheads="1"/>
          </p:cNvPicPr>
          <p:nvPr/>
        </p:nvPicPr>
        <p:blipFill>
          <a:blip r:embed="rId27" cstate="print">
            <a:extLst>
              <a:ext uri="{28A0092B-C50C-407E-A947-70E740481C1C}">
                <a14:useLocalDpi xmlns:a14="http://schemas.microsoft.com/office/drawing/2010/main" xmlns="" val="0"/>
              </a:ext>
            </a:extLst>
          </a:blip>
          <a:srcRect/>
          <a:stretch>
            <a:fillRect/>
          </a:stretch>
        </p:blipFill>
        <p:spPr bwMode="auto">
          <a:xfrm>
            <a:off x="3886200" y="3505200"/>
            <a:ext cx="952500" cy="952500"/>
          </a:xfrm>
          <a:prstGeom prst="rect">
            <a:avLst/>
          </a:prstGeom>
          <a:noFill/>
          <a:extLst>
            <a:ext uri="{909E8E84-426E-40DD-AFC4-6F175D3DCCD1}">
              <a14:hiddenFill xmlns:a14="http://schemas.microsoft.com/office/drawing/2010/main" xmlns="">
                <a:solidFill>
                  <a:srgbClr val="FFFFFF"/>
                </a:solidFill>
              </a14:hiddenFill>
            </a:ext>
          </a:extLst>
        </p:spPr>
      </p:pic>
      <p:sp>
        <p:nvSpPr>
          <p:cNvPr id="56" name="Text Box 142"/>
          <p:cNvSpPr txBox="1">
            <a:spLocks noChangeArrowheads="1"/>
          </p:cNvSpPr>
          <p:nvPr/>
        </p:nvSpPr>
        <p:spPr bwMode="auto">
          <a:xfrm>
            <a:off x="3698875" y="4478338"/>
            <a:ext cx="1330325" cy="2444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spAutoFit/>
          </a:bodyPr>
          <a:lstStyle/>
          <a:p>
            <a:r>
              <a:rPr lang="en-US" sz="1000"/>
              <a:t>Surgical instruments</a:t>
            </a:r>
          </a:p>
        </p:txBody>
      </p:sp>
      <p:pic>
        <p:nvPicPr>
          <p:cNvPr id="57" name="Picture 144" descr="Surgical Drapes"/>
          <p:cNvPicPr>
            <a:picLocks noChangeAspect="1" noChangeArrowheads="1"/>
          </p:cNvPicPr>
          <p:nvPr/>
        </p:nvPicPr>
        <p:blipFill>
          <a:blip r:embed="rId28" cstate="print">
            <a:extLst>
              <a:ext uri="{28A0092B-C50C-407E-A947-70E740481C1C}">
                <a14:useLocalDpi xmlns:a14="http://schemas.microsoft.com/office/drawing/2010/main" xmlns="" val="0"/>
              </a:ext>
            </a:extLst>
          </a:blip>
          <a:srcRect/>
          <a:stretch>
            <a:fillRect/>
          </a:stretch>
        </p:blipFill>
        <p:spPr bwMode="auto">
          <a:xfrm>
            <a:off x="5257800" y="3581400"/>
            <a:ext cx="914400" cy="914400"/>
          </a:xfrm>
          <a:prstGeom prst="rect">
            <a:avLst/>
          </a:prstGeom>
          <a:noFill/>
          <a:extLst>
            <a:ext uri="{909E8E84-426E-40DD-AFC4-6F175D3DCCD1}">
              <a14:hiddenFill xmlns:a14="http://schemas.microsoft.com/office/drawing/2010/main" xmlns="">
                <a:solidFill>
                  <a:srgbClr val="FFFFFF"/>
                </a:solidFill>
              </a14:hiddenFill>
            </a:ext>
          </a:extLst>
        </p:spPr>
      </p:pic>
      <p:sp>
        <p:nvSpPr>
          <p:cNvPr id="58" name="Text Box 145"/>
          <p:cNvSpPr txBox="1">
            <a:spLocks noChangeArrowheads="1"/>
          </p:cNvSpPr>
          <p:nvPr/>
        </p:nvSpPr>
        <p:spPr bwMode="auto">
          <a:xfrm>
            <a:off x="5181600" y="4478338"/>
            <a:ext cx="1062038" cy="2444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spAutoFit/>
          </a:bodyPr>
          <a:lstStyle/>
          <a:p>
            <a:r>
              <a:rPr lang="en-US" sz="1000"/>
              <a:t>Surgical drapes</a:t>
            </a:r>
          </a:p>
        </p:txBody>
      </p:sp>
      <p:pic>
        <p:nvPicPr>
          <p:cNvPr id="59" name="Picture 147" descr="Blood Lancet Needle"/>
          <p:cNvPicPr>
            <a:picLocks noChangeAspect="1" noChangeArrowheads="1"/>
          </p:cNvPicPr>
          <p:nvPr/>
        </p:nvPicPr>
        <p:blipFill>
          <a:blip r:embed="rId29" cstate="print">
            <a:extLst>
              <a:ext uri="{28A0092B-C50C-407E-A947-70E740481C1C}">
                <a14:useLocalDpi xmlns:a14="http://schemas.microsoft.com/office/drawing/2010/main" xmlns="" val="0"/>
              </a:ext>
            </a:extLst>
          </a:blip>
          <a:srcRect/>
          <a:stretch>
            <a:fillRect/>
          </a:stretch>
        </p:blipFill>
        <p:spPr bwMode="auto">
          <a:xfrm>
            <a:off x="6400800" y="3581400"/>
            <a:ext cx="914400" cy="914400"/>
          </a:xfrm>
          <a:prstGeom prst="rect">
            <a:avLst/>
          </a:prstGeom>
          <a:noFill/>
          <a:extLst>
            <a:ext uri="{909E8E84-426E-40DD-AFC4-6F175D3DCCD1}">
              <a14:hiddenFill xmlns:a14="http://schemas.microsoft.com/office/drawing/2010/main" xmlns="">
                <a:solidFill>
                  <a:srgbClr val="FFFFFF"/>
                </a:solidFill>
              </a14:hiddenFill>
            </a:ext>
          </a:extLst>
        </p:spPr>
      </p:pic>
      <p:sp>
        <p:nvSpPr>
          <p:cNvPr id="60" name="Text Box 148"/>
          <p:cNvSpPr txBox="1">
            <a:spLocks noChangeArrowheads="1"/>
          </p:cNvSpPr>
          <p:nvPr/>
        </p:nvSpPr>
        <p:spPr bwMode="auto">
          <a:xfrm>
            <a:off x="6565900" y="4465638"/>
            <a:ext cx="584200" cy="2444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spAutoFit/>
          </a:bodyPr>
          <a:lstStyle/>
          <a:p>
            <a:r>
              <a:rPr lang="en-US" sz="1000"/>
              <a:t>lancets</a:t>
            </a:r>
          </a:p>
        </p:txBody>
      </p:sp>
      <p:pic>
        <p:nvPicPr>
          <p:cNvPr id="61" name="Picture 150" descr="phb_Order%20of%20Blood%20Draw%20with%20labels72dpi"/>
          <p:cNvPicPr>
            <a:picLocks noChangeAspect="1" noChangeArrowheads="1"/>
          </p:cNvPicPr>
          <p:nvPr/>
        </p:nvPicPr>
        <p:blipFill>
          <a:blip r:embed="rId30" cstate="print">
            <a:extLst>
              <a:ext uri="{28A0092B-C50C-407E-A947-70E740481C1C}">
                <a14:useLocalDpi xmlns:a14="http://schemas.microsoft.com/office/drawing/2010/main" xmlns="" val="0"/>
              </a:ext>
            </a:extLst>
          </a:blip>
          <a:srcRect/>
          <a:stretch>
            <a:fillRect/>
          </a:stretch>
        </p:blipFill>
        <p:spPr bwMode="auto">
          <a:xfrm>
            <a:off x="6934200" y="4876800"/>
            <a:ext cx="1981200" cy="901700"/>
          </a:xfrm>
          <a:prstGeom prst="rect">
            <a:avLst/>
          </a:prstGeom>
          <a:noFill/>
          <a:extLst>
            <a:ext uri="{909E8E84-426E-40DD-AFC4-6F175D3DCCD1}">
              <a14:hiddenFill xmlns:a14="http://schemas.microsoft.com/office/drawing/2010/main" xmlns="">
                <a:solidFill>
                  <a:srgbClr val="FFFFFF"/>
                </a:solidFill>
              </a14:hiddenFill>
            </a:ext>
          </a:extLst>
        </p:spPr>
      </p:pic>
      <p:sp>
        <p:nvSpPr>
          <p:cNvPr id="62" name="Text Box 151"/>
          <p:cNvSpPr txBox="1">
            <a:spLocks noChangeArrowheads="1"/>
          </p:cNvSpPr>
          <p:nvPr/>
        </p:nvSpPr>
        <p:spPr bwMode="auto">
          <a:xfrm>
            <a:off x="7234238" y="5773738"/>
            <a:ext cx="1411287" cy="2444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spAutoFit/>
          </a:bodyPr>
          <a:lstStyle/>
          <a:p>
            <a:r>
              <a:rPr lang="en-US" sz="1000"/>
              <a:t>Blood collection tubes</a:t>
            </a:r>
          </a:p>
        </p:txBody>
      </p:sp>
      <p:pic>
        <p:nvPicPr>
          <p:cNvPr id="63" name="Picture 153" descr="Illustration: dialyzer"/>
          <p:cNvPicPr>
            <a:picLocks noChangeAspect="1" noChangeArrowheads="1"/>
          </p:cNvPicPr>
          <p:nvPr/>
        </p:nvPicPr>
        <p:blipFill>
          <a:blip r:embed="rId31" cstate="print">
            <a:extLst>
              <a:ext uri="{28A0092B-C50C-407E-A947-70E740481C1C}">
                <a14:useLocalDpi xmlns:a14="http://schemas.microsoft.com/office/drawing/2010/main" xmlns="" val="0"/>
              </a:ext>
            </a:extLst>
          </a:blip>
          <a:srcRect/>
          <a:stretch>
            <a:fillRect/>
          </a:stretch>
        </p:blipFill>
        <p:spPr bwMode="auto">
          <a:xfrm>
            <a:off x="7391400" y="3581400"/>
            <a:ext cx="1524000" cy="968375"/>
          </a:xfrm>
          <a:prstGeom prst="rect">
            <a:avLst/>
          </a:prstGeom>
          <a:noFill/>
          <a:extLst>
            <a:ext uri="{909E8E84-426E-40DD-AFC4-6F175D3DCCD1}">
              <a14:hiddenFill xmlns:a14="http://schemas.microsoft.com/office/drawing/2010/main" xmlns="">
                <a:solidFill>
                  <a:srgbClr val="FFFFFF"/>
                </a:solidFill>
              </a14:hiddenFill>
            </a:ext>
          </a:extLst>
        </p:spPr>
      </p:pic>
      <p:sp>
        <p:nvSpPr>
          <p:cNvPr id="64" name="Text Box 154"/>
          <p:cNvSpPr txBox="1">
            <a:spLocks noChangeArrowheads="1"/>
          </p:cNvSpPr>
          <p:nvPr/>
        </p:nvSpPr>
        <p:spPr bwMode="auto">
          <a:xfrm>
            <a:off x="7772400" y="4554538"/>
            <a:ext cx="620713" cy="2444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spAutoFit/>
          </a:bodyPr>
          <a:lstStyle/>
          <a:p>
            <a:r>
              <a:rPr lang="en-US" sz="1000"/>
              <a:t>dialyzer</a:t>
            </a:r>
          </a:p>
        </p:txBody>
      </p:sp>
    </p:spTree>
    <p:extLst>
      <p:ext uri="{BB962C8B-B14F-4D97-AF65-F5344CB8AC3E}">
        <p14:creationId xmlns:p14="http://schemas.microsoft.com/office/powerpoint/2010/main" xmlns="" val="253567955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bwMode="auto">
          <a:xfrm>
            <a:off x="381000" y="228600"/>
            <a:ext cx="8382000" cy="6400800"/>
          </a:xfrm>
          <a:prstGeom prst="rect">
            <a:avLst/>
          </a:prstGeom>
          <a:solidFill>
            <a:schemeClr val="accent4">
              <a:lumMod val="60000"/>
              <a:lumOff val="40000"/>
            </a:schemeClr>
          </a:solidFill>
          <a:scene3d>
            <a:camera prst="orthographicFront" fov="0">
              <a:rot lat="0" lon="0" rev="0"/>
            </a:camera>
            <a:lightRig rig="soft" dir="tl">
              <a:rot lat="0" lon="0" rev="20100000"/>
            </a:lightRig>
          </a:scene3d>
          <a:sp3d>
            <a:bevelT w="50800" h="50800"/>
          </a:sp3d>
        </p:spPr>
        <p:style>
          <a:lnRef idx="0">
            <a:schemeClr val="accent3"/>
          </a:lnRef>
          <a:fillRef idx="3">
            <a:schemeClr val="accent3"/>
          </a:fillRef>
          <a:effectRef idx="3">
            <a:schemeClr val="accent3"/>
          </a:effectRef>
          <a:fontRef idx="minor">
            <a:schemeClr val="lt1"/>
          </a:fontRef>
        </p:style>
        <p:txBody>
          <a:bodyPr anchor="ctr">
            <a:scene3d>
              <a:camera prst="orthographicFront"/>
              <a:lightRig rig="flat" dir="tl">
                <a:rot lat="0" lon="0" rev="6600000"/>
              </a:lightRig>
            </a:scene3d>
            <a:sp3d extrusionH="25400" contourW="8890">
              <a:bevelT w="38100" h="31750"/>
              <a:contourClr>
                <a:schemeClr val="accent2">
                  <a:shade val="75000"/>
                </a:schemeClr>
              </a:contourClr>
            </a:sp3d>
          </a:bodyPr>
          <a:lstStyle/>
          <a:p>
            <a:pPr marL="88900" indent="-28575" algn="ctr" fontAlgn="auto">
              <a:spcAft>
                <a:spcPts val="0"/>
              </a:spcAft>
              <a:buFont typeface="Arial" pitchFamily="34" charset="0"/>
              <a:buNone/>
              <a:defRPr/>
            </a:pPr>
            <a:endParaRPr lang="en-US" b="1" dirty="0">
              <a:ln w="11430"/>
              <a:solidFill>
                <a:srgbClr val="000000"/>
              </a:solidFill>
              <a:effectLst>
                <a:outerShdw blurRad="50800" dist="39000" dir="5460000" algn="tl">
                  <a:srgbClr val="000000">
                    <a:alpha val="38000"/>
                  </a:srgbClr>
                </a:outerShdw>
              </a:effectLst>
            </a:endParaRPr>
          </a:p>
        </p:txBody>
      </p:sp>
      <p:graphicFrame>
        <p:nvGraphicFramePr>
          <p:cNvPr id="2" name="Diagram 1"/>
          <p:cNvGraphicFramePr/>
          <p:nvPr>
            <p:extLst>
              <p:ext uri="{D42A27DB-BD31-4B8C-83A1-F6EECF244321}">
                <p14:modId xmlns:p14="http://schemas.microsoft.com/office/powerpoint/2010/main" xmlns="" val="1308659307"/>
              </p:ext>
            </p:extLst>
          </p:nvPr>
        </p:nvGraphicFramePr>
        <p:xfrm>
          <a:off x="1524000" y="1905000"/>
          <a:ext cx="6096000" cy="4064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TextBox 2"/>
          <p:cNvSpPr txBox="1"/>
          <p:nvPr/>
        </p:nvSpPr>
        <p:spPr>
          <a:xfrm>
            <a:off x="838200" y="685800"/>
            <a:ext cx="5334000" cy="707886"/>
          </a:xfrm>
          <a:prstGeom prst="rect">
            <a:avLst/>
          </a:prstGeom>
          <a:noFill/>
        </p:spPr>
        <p:txBody>
          <a:bodyPr wrap="square" rtlCol="0">
            <a:spAutoFit/>
          </a:bodyPr>
          <a:lstStyle/>
          <a:p>
            <a:r>
              <a:rPr lang="en-US" sz="4000" b="1" dirty="0" smtClean="0"/>
              <a:t>Regulatory Controls:</a:t>
            </a:r>
            <a:endParaRPr lang="fil-PH" sz="4000" b="1" dirty="0"/>
          </a:p>
        </p:txBody>
      </p:sp>
    </p:spTree>
    <p:extLst>
      <p:ext uri="{BB962C8B-B14F-4D97-AF65-F5344CB8AC3E}">
        <p14:creationId xmlns:p14="http://schemas.microsoft.com/office/powerpoint/2010/main" xmlns="" val="4268619292"/>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Apex">
  <a:themeElements>
    <a:clrScheme name="Oriel">
      <a:dk1>
        <a:sysClr val="windowText" lastClr="000000"/>
      </a:dk1>
      <a:lt1>
        <a:sysClr val="window" lastClr="FFFFFF"/>
      </a:lt1>
      <a:dk2>
        <a:srgbClr val="575F6D"/>
      </a:dk2>
      <a:lt2>
        <a:srgbClr val="FFF39D"/>
      </a:lt2>
      <a:accent1>
        <a:srgbClr val="FE8637"/>
      </a:accent1>
      <a:accent2>
        <a:srgbClr val="7598D9"/>
      </a:accent2>
      <a:accent3>
        <a:srgbClr val="B32C16"/>
      </a:accent3>
      <a:accent4>
        <a:srgbClr val="F5CD2D"/>
      </a:accent4>
      <a:accent5>
        <a:srgbClr val="AEBAD5"/>
      </a:accent5>
      <a:accent6>
        <a:srgbClr val="777C84"/>
      </a:accent6>
      <a:hlink>
        <a:srgbClr val="D2611C"/>
      </a:hlink>
      <a:folHlink>
        <a:srgbClr val="3B435B"/>
      </a:folHlink>
    </a:clrScheme>
    <a:fontScheme name="Apex">
      <a:majorFont>
        <a:latin typeface="Lucida Sans"/>
        <a:ea typeface=""/>
        <a:cs typeface=""/>
        <a:font script="Grek" typeface="Arial"/>
        <a:font script="Cyrl" typeface="Arial"/>
        <a:font script="Jpan" typeface="HG丸ｺﾞｼｯｸM-PRO"/>
        <a:font script="Hang" typeface="휴먼옛체"/>
        <a:font script="Hans" typeface="黑体"/>
        <a:font script="Hant" typeface="微軟正黑體"/>
        <a:font script="Arab" typeface="Tahoma"/>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Book Antiqua"/>
        <a:ea typeface=""/>
        <a:cs typeface=""/>
        <a:font script="Grek" typeface="Times New Roman"/>
        <a:font script="Cyrl" typeface="Times New Roman"/>
        <a:font script="Jpan" typeface="HG明朝B"/>
        <a:font script="Hang" typeface="돋움"/>
        <a:font script="Hans" typeface="宋体"/>
        <a:font script="Hant" typeface="新細明體"/>
        <a:font script="Arab" typeface="Times New Roman"/>
        <a:font script="Hebr" typeface="David"/>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Apex">
      <a:fillStyleLst>
        <a:solidFill>
          <a:schemeClr val="phClr"/>
        </a:solidFill>
        <a:gradFill rotWithShape="1">
          <a:gsLst>
            <a:gs pos="20000">
              <a:schemeClr val="phClr">
                <a:tint val="9000"/>
              </a:schemeClr>
            </a:gs>
            <a:gs pos="100000">
              <a:schemeClr val="phClr">
                <a:tint val="70000"/>
                <a:satMod val="100000"/>
              </a:schemeClr>
            </a:gs>
          </a:gsLst>
          <a:path path="circle">
            <a:fillToRect l="-15000" t="-15000" r="115000" b="115000"/>
          </a:path>
        </a:gradFill>
        <a:gradFill rotWithShape="1">
          <a:gsLst>
            <a:gs pos="0">
              <a:schemeClr val="phClr">
                <a:shade val="60000"/>
              </a:schemeClr>
            </a:gs>
            <a:gs pos="33000">
              <a:schemeClr val="phClr">
                <a:tint val="86500"/>
              </a:schemeClr>
            </a:gs>
            <a:gs pos="46750">
              <a:schemeClr val="phClr">
                <a:tint val="71000"/>
                <a:satMod val="112000"/>
              </a:schemeClr>
            </a:gs>
            <a:gs pos="53000">
              <a:schemeClr val="phClr">
                <a:tint val="71000"/>
                <a:satMod val="112000"/>
              </a:schemeClr>
            </a:gs>
            <a:gs pos="68000">
              <a:schemeClr val="phClr">
                <a:tint val="86000"/>
              </a:schemeClr>
            </a:gs>
            <a:gs pos="100000">
              <a:schemeClr val="phClr">
                <a:shade val="60000"/>
              </a:schemeClr>
            </a:gs>
          </a:gsLst>
          <a:lin ang="8350000" scaled="1"/>
        </a:gradFill>
      </a:fillStyleLst>
      <a:lnStyleLst>
        <a:ln w="9525" cap="flat" cmpd="sng" algn="ctr">
          <a:solidFill>
            <a:schemeClr val="phClr">
              <a:shade val="48000"/>
              <a:satMod val="110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130000" dist="101600" dir="2700000" algn="tl" rotWithShape="0">
              <a:srgbClr val="000000">
                <a:alpha val="35000"/>
              </a:srgbClr>
            </a:outerShdw>
          </a:effectLst>
        </a:effectStyle>
        <a:effectStyle>
          <a:effectLst>
            <a:outerShdw blurRad="190500" dist="228600" dir="2700000" sy="90000" rotWithShape="0">
              <a:srgbClr val="000000">
                <a:alpha val="25500"/>
              </a:srgbClr>
            </a:outerShdw>
          </a:effectLst>
        </a:effectStyle>
        <a:effectStyle>
          <a:effectLst>
            <a:outerShdw blurRad="190500" dist="228600" dir="2700000" sy="90000" rotWithShape="0">
              <a:srgbClr val="000000">
                <a:alpha val="25500"/>
              </a:srgbClr>
            </a:outerShdw>
          </a:effectLst>
          <a:scene3d>
            <a:camera prst="orthographicFront" fov="0">
              <a:rot lat="0" lon="0" rev="0"/>
            </a:camera>
            <a:lightRig rig="soft" dir="tl">
              <a:rot lat="0" lon="0" rev="20100000"/>
            </a:lightRig>
          </a:scene3d>
          <a:sp3d>
            <a:bevelT w="50800" h="50800"/>
          </a:sp3d>
        </a:effectStyle>
      </a:effectStyleLst>
      <a:bgFillStyleLst>
        <a:solidFill>
          <a:schemeClr val="phClr"/>
        </a:solidFill>
        <a:gradFill rotWithShape="1">
          <a:gsLst>
            <a:gs pos="0">
              <a:schemeClr val="phClr">
                <a:tint val="50000"/>
                <a:satMod val="180000"/>
              </a:schemeClr>
            </a:gs>
            <a:gs pos="100000">
              <a:schemeClr val="phClr">
                <a:shade val="45000"/>
                <a:satMod val="120000"/>
              </a:schemeClr>
            </a:gs>
          </a:gsLst>
          <a:path path="circle">
            <a:fillToRect r="100000" b="100000"/>
          </a:path>
        </a:gradFill>
        <a:blipFill>
          <a:blip xmlns:r="http://schemas.openxmlformats.org/officeDocument/2006/relationships" r:embed="rId1">
            <a:duotone>
              <a:schemeClr val="phClr">
                <a:shade val="3000"/>
                <a:satMod val="110000"/>
              </a:schemeClr>
              <a:schemeClr val="phClr">
                <a:tint val="60000"/>
                <a:satMod val="425000"/>
              </a:schemeClr>
            </a:duotone>
          </a:blip>
          <a:stretch>
            <a:fillRect/>
          </a:stretch>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Apex</Template>
  <TotalTime>1538</TotalTime>
  <Words>1754</Words>
  <Application>Microsoft Office PowerPoint</Application>
  <PresentationFormat>On-screen Show (4:3)</PresentationFormat>
  <Paragraphs>343</Paragraphs>
  <Slides>29</Slides>
  <Notes>0</Notes>
  <HiddenSlides>0</HiddenSlides>
  <MMClips>0</MMClips>
  <ScaleCrop>false</ScaleCrop>
  <HeadingPairs>
    <vt:vector size="4" baseType="variant">
      <vt:variant>
        <vt:lpstr>Theme</vt:lpstr>
      </vt:variant>
      <vt:variant>
        <vt:i4>1</vt:i4>
      </vt:variant>
      <vt:variant>
        <vt:lpstr>Slide Titles</vt:lpstr>
      </vt:variant>
      <vt:variant>
        <vt:i4>29</vt:i4>
      </vt:variant>
    </vt:vector>
  </HeadingPairs>
  <TitlesOfParts>
    <vt:vector size="30" baseType="lpstr">
      <vt:lpstr>Apex</vt:lpstr>
      <vt:lpstr>Regulation of Medical device Products</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lpstr>Slide 21</vt:lpstr>
      <vt:lpstr>Slide 22</vt:lpstr>
      <vt:lpstr>Slide 23</vt:lpstr>
      <vt:lpstr>Slide 24</vt:lpstr>
      <vt:lpstr>Slide 25</vt:lpstr>
      <vt:lpstr>Slide 26</vt:lpstr>
      <vt:lpstr>Slide 27</vt:lpstr>
      <vt:lpstr>Slide 28</vt:lpstr>
      <vt:lpstr>Slide 29</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HP</dc:creator>
  <cp:lastModifiedBy>anna</cp:lastModifiedBy>
  <cp:revision>84</cp:revision>
  <dcterms:created xsi:type="dcterms:W3CDTF">2012-08-26T14:35:35Z</dcterms:created>
  <dcterms:modified xsi:type="dcterms:W3CDTF">2016-04-13T09:33:38Z</dcterms:modified>
</cp:coreProperties>
</file>